
<file path=[Content_Types].xml><?xml version="1.0" encoding="utf-8"?>
<Types xmlns="http://schemas.openxmlformats.org/package/2006/content-types">
  <Default Extension="bin" ContentType="application/vnd.openxmlformats-officedocument.presentationml.printerSettings"/>
  <Default Extension="png" ContentType="image/png"/>
  <Default Extension="wmf" ContentType="image/x-wmf"/>
  <Default Extension="jpeg" ContentType="image/jpeg"/>
  <Default Extension="rels" ContentType="application/vnd.openxmlformats-package.relationships+xml"/>
  <Default Extension="emf" ContentType="image/x-emf"/>
  <Default Extension="xml" ContentType="application/xml"/>
  <Default Extension="vml" ContentType="application/vnd.openxmlformats-officedocument.vmlDrawing"/>
  <Default Extension="gif" ContentType="image/gif"/>
  <Override PartName="/ppt/diagrams/data1.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43.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49.xml" ContentType="application/vnd.openxmlformats-officedocument.presentationml.slide+xml"/>
  <Override PartName="/ppt/slides/slide42.xml" ContentType="application/vnd.openxmlformats-officedocument.presentationml.slide+xml"/>
  <Override PartName="/ppt/slides/slide48.xml" ContentType="application/vnd.openxmlformats-officedocument.presentationml.slide+xml"/>
  <Override PartName="/ppt/slides/slide44.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23.xml" ContentType="application/vnd.openxmlformats-officedocument.presentationml.notes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notesSlides/notesSlide29.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15.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28.xml" ContentType="application/vnd.openxmlformats-officedocument.presentationml.notesSlide+xml"/>
  <Override PartName="/ppt/slideMasters/slideMaster2.xml" ContentType="application/vnd.openxmlformats-officedocument.presentationml.slideMaster+xml"/>
  <Override PartName="/ppt/slideLayouts/slideLayout19.xml" ContentType="application/vnd.openxmlformats-officedocument.presentationml.slideLayout+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notesMasters/notesMaster1.xml" ContentType="application/vnd.openxmlformats-officedocument.presentationml.notesMaster+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59"/>
  </p:notesMasterIdLst>
  <p:sldIdLst>
    <p:sldId id="285" r:id="rId3"/>
    <p:sldId id="262" r:id="rId4"/>
    <p:sldId id="300" r:id="rId5"/>
    <p:sldId id="303" r:id="rId6"/>
    <p:sldId id="302" r:id="rId7"/>
    <p:sldId id="298" r:id="rId8"/>
    <p:sldId id="286" r:id="rId9"/>
    <p:sldId id="258" r:id="rId10"/>
    <p:sldId id="263" r:id="rId11"/>
    <p:sldId id="288" r:id="rId12"/>
    <p:sldId id="324" r:id="rId13"/>
    <p:sldId id="259" r:id="rId14"/>
    <p:sldId id="323" r:id="rId15"/>
    <p:sldId id="264" r:id="rId16"/>
    <p:sldId id="267" r:id="rId17"/>
    <p:sldId id="266" r:id="rId18"/>
    <p:sldId id="327" r:id="rId19"/>
    <p:sldId id="328" r:id="rId20"/>
    <p:sldId id="291" r:id="rId21"/>
    <p:sldId id="260" r:id="rId22"/>
    <p:sldId id="318" r:id="rId23"/>
    <p:sldId id="282" r:id="rId24"/>
    <p:sldId id="278" r:id="rId25"/>
    <p:sldId id="292" r:id="rId26"/>
    <p:sldId id="297" r:id="rId27"/>
    <p:sldId id="330" r:id="rId28"/>
    <p:sldId id="293" r:id="rId29"/>
    <p:sldId id="322" r:id="rId30"/>
    <p:sldId id="319" r:id="rId31"/>
    <p:sldId id="295" r:id="rId32"/>
    <p:sldId id="279" r:id="rId33"/>
    <p:sldId id="325" r:id="rId34"/>
    <p:sldId id="329" r:id="rId35"/>
    <p:sldId id="326" r:id="rId36"/>
    <p:sldId id="296" r:id="rId37"/>
    <p:sldId id="287" r:id="rId38"/>
    <p:sldId id="277" r:id="rId39"/>
    <p:sldId id="272" r:id="rId40"/>
    <p:sldId id="273" r:id="rId41"/>
    <p:sldId id="274" r:id="rId42"/>
    <p:sldId id="276" r:id="rId43"/>
    <p:sldId id="281" r:id="rId44"/>
    <p:sldId id="275" r:id="rId45"/>
    <p:sldId id="283" r:id="rId46"/>
    <p:sldId id="284" r:id="rId47"/>
    <p:sldId id="307" r:id="rId48"/>
    <p:sldId id="308" r:id="rId49"/>
    <p:sldId id="309" r:id="rId50"/>
    <p:sldId id="310" r:id="rId51"/>
    <p:sldId id="311" r:id="rId52"/>
    <p:sldId id="312" r:id="rId53"/>
    <p:sldId id="313" r:id="rId54"/>
    <p:sldId id="314" r:id="rId55"/>
    <p:sldId id="315" r:id="rId56"/>
    <p:sldId id="316" r:id="rId57"/>
    <p:sldId id="317"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2691D-0431-49E6-8E34-1B865266132A}">
          <p14:sldIdLst>
            <p14:sldId id="285"/>
            <p14:sldId id="262"/>
          </p14:sldIdLst>
        </p14:section>
        <p14:section name="Analytics for better management" id="{274D6D2D-AF12-4E81-BCE4-535081961B42}">
          <p14:sldIdLst>
            <p14:sldId id="300"/>
            <p14:sldId id="303"/>
            <p14:sldId id="302"/>
            <p14:sldId id="298"/>
            <p14:sldId id="286"/>
          </p14:sldIdLst>
        </p14:section>
        <p14:section name="The Rise of Big Data" id="{A5DEC490-C537-4D16-979C-9B4099825A21}">
          <p14:sldIdLst>
            <p14:sldId id="258"/>
            <p14:sldId id="263"/>
            <p14:sldId id="288"/>
            <p14:sldId id="324"/>
            <p14:sldId id="259"/>
            <p14:sldId id="323"/>
            <p14:sldId id="264"/>
            <p14:sldId id="267"/>
            <p14:sldId id="266"/>
            <p14:sldId id="327"/>
            <p14:sldId id="328"/>
            <p14:sldId id="291"/>
            <p14:sldId id="260"/>
            <p14:sldId id="318"/>
            <p14:sldId id="282"/>
          </p14:sldIdLst>
        </p14:section>
        <p14:section name="Compute over big data" id="{8EA13590-E5B5-42B1-88AC-4D7511ED6589}">
          <p14:sldIdLst>
            <p14:sldId id="278"/>
          </p14:sldIdLst>
        </p14:section>
        <p14:section name="Technologies" id="{F008DBE3-4AFC-4F01-B604-EDAFCD57A96A}">
          <p14:sldIdLst>
            <p14:sldId id="292"/>
            <p14:sldId id="297"/>
            <p14:sldId id="330"/>
            <p14:sldId id="293"/>
            <p14:sldId id="322"/>
            <p14:sldId id="319"/>
            <p14:sldId id="295"/>
          </p14:sldIdLst>
        </p14:section>
        <p14:section name="Cloud Numerics" id="{35976233-EE1B-4A61-934D-8F2E022E9084}">
          <p14:sldIdLst>
            <p14:sldId id="279"/>
            <p14:sldId id="325"/>
            <p14:sldId id="329"/>
            <p14:sldId id="326"/>
            <p14:sldId id="296"/>
            <p14:sldId id="287"/>
            <p14:sldId id="277"/>
            <p14:sldId id="272"/>
            <p14:sldId id="273"/>
            <p14:sldId id="274"/>
            <p14:sldId id="276"/>
            <p14:sldId id="281"/>
            <p14:sldId id="275"/>
            <p14:sldId id="283"/>
            <p14:sldId id="284"/>
            <p14:sldId id="307"/>
            <p14:sldId id="308"/>
            <p14:sldId id="309"/>
            <p14:sldId id="310"/>
            <p14:sldId id="311"/>
            <p14:sldId id="312"/>
            <p14:sldId id="313"/>
            <p14:sldId id="314"/>
            <p14:sldId id="315"/>
            <p14:sldId id="316"/>
            <p14:sldId id="317"/>
          </p14:sldIdLst>
        </p14:section>
        <p14:section name="Backup" id="{AB00E6EE-5A5A-438D-BB51-A989F3FCAE8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09" autoAdjust="0"/>
    <p:restoredTop sz="78659" autoAdjust="0"/>
  </p:normalViewPr>
  <p:slideViewPr>
    <p:cSldViewPr>
      <p:cViewPr varScale="1">
        <p:scale>
          <a:sx n="91" d="100"/>
          <a:sy n="91" d="100"/>
        </p:scale>
        <p:origin x="-2168"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63" Type="http://schemas.openxmlformats.org/officeDocument/2006/relationships/theme" Target="theme/theme1.xml"/><Relationship Id="rId50" Type="http://schemas.openxmlformats.org/officeDocument/2006/relationships/slide" Target="slides/slide48.xml"/><Relationship Id="rId55" Type="http://schemas.openxmlformats.org/officeDocument/2006/relationships/slide" Target="slides/slide53.xml"/><Relationship Id="rId42" Type="http://schemas.openxmlformats.org/officeDocument/2006/relationships/slide" Target="slides/slide40.xml"/><Relationship Id="rId47" Type="http://schemas.openxmlformats.org/officeDocument/2006/relationships/slide" Target="slides/slide45.xml"/><Relationship Id="rId34" Type="http://schemas.openxmlformats.org/officeDocument/2006/relationships/slide" Target="slides/slide32.xml"/><Relationship Id="rId21" Type="http://schemas.openxmlformats.org/officeDocument/2006/relationships/slide" Target="slides/slide19.xml"/><Relationship Id="rId7" Type="http://schemas.openxmlformats.org/officeDocument/2006/relationships/slide" Target="slides/slide5.xml"/><Relationship Id="rId16" Type="http://schemas.openxmlformats.org/officeDocument/2006/relationships/slide" Target="slides/slide14.xml"/><Relationship Id="rId2" Type="http://schemas.openxmlformats.org/officeDocument/2006/relationships/slideMaster" Target="slideMasters/slideMaster2.xml"/><Relationship Id="rId29" Type="http://schemas.openxmlformats.org/officeDocument/2006/relationships/slide" Target="slides/slide27.xml"/><Relationship Id="rId53" Type="http://schemas.openxmlformats.org/officeDocument/2006/relationships/slide" Target="slides/slide51.xml"/><Relationship Id="rId58" Type="http://schemas.openxmlformats.org/officeDocument/2006/relationships/slide" Target="slides/slide56.xml"/><Relationship Id="rId40" Type="http://schemas.openxmlformats.org/officeDocument/2006/relationships/slide" Target="slides/slide38.xml"/><Relationship Id="rId45" Type="http://schemas.openxmlformats.org/officeDocument/2006/relationships/slide" Target="slides/slide43.xml"/><Relationship Id="rId32" Type="http://schemas.openxmlformats.org/officeDocument/2006/relationships/slide" Target="slides/slide30.xml"/><Relationship Id="rId37" Type="http://schemas.openxmlformats.org/officeDocument/2006/relationships/slide" Target="slides/slide35.xml"/><Relationship Id="rId24" Type="http://schemas.openxmlformats.org/officeDocument/2006/relationships/slide" Target="slides/slide22.xml"/><Relationship Id="rId11" Type="http://schemas.openxmlformats.org/officeDocument/2006/relationships/slide" Target="slides/slide9.xml"/><Relationship Id="rId66" Type="http://schemas.openxmlformats.org/officeDocument/2006/relationships/customXml" Target="../customXml/item2.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64" Type="http://schemas.openxmlformats.org/officeDocument/2006/relationships/tableStyles" Target="tableStyles.xml"/><Relationship Id="rId56" Type="http://schemas.openxmlformats.org/officeDocument/2006/relationships/slide" Target="slides/slide54.xml"/><Relationship Id="rId43" Type="http://schemas.openxmlformats.org/officeDocument/2006/relationships/slide" Target="slides/slide41.xml"/><Relationship Id="rId48" Type="http://schemas.openxmlformats.org/officeDocument/2006/relationships/slide" Target="slides/slide46.xml"/><Relationship Id="rId30" Type="http://schemas.openxmlformats.org/officeDocument/2006/relationships/slide" Target="slides/slide28.xml"/><Relationship Id="rId35" Type="http://schemas.openxmlformats.org/officeDocument/2006/relationships/slide" Target="slides/slide33.xml"/><Relationship Id="rId22" Type="http://schemas.openxmlformats.org/officeDocument/2006/relationships/slide" Target="slides/slide20.xml"/><Relationship Id="rId27" Type="http://schemas.openxmlformats.org/officeDocument/2006/relationships/slide" Target="slides/slide25.xml"/><Relationship Id="rId51" Type="http://schemas.openxmlformats.org/officeDocument/2006/relationships/slide" Target="slides/slide49.xml"/><Relationship Id="rId8" Type="http://schemas.openxmlformats.org/officeDocument/2006/relationships/slide" Target="slides/slide6.xml"/><Relationship Id="rId3" Type="http://schemas.openxmlformats.org/officeDocument/2006/relationships/slide" Target="slides/slide1.xml"/><Relationship Id="rId17" Type="http://schemas.openxmlformats.org/officeDocument/2006/relationships/slide" Target="slides/slide15.xml"/><Relationship Id="rId59" Type="http://schemas.openxmlformats.org/officeDocument/2006/relationships/notesMaster" Target="notesMasters/notesMaster1.xml"/><Relationship Id="rId46" Type="http://schemas.openxmlformats.org/officeDocument/2006/relationships/slide" Target="slides/slide44.xml"/><Relationship Id="rId33" Type="http://schemas.openxmlformats.org/officeDocument/2006/relationships/slide" Target="slides/slide31.xml"/><Relationship Id="rId38" Type="http://schemas.openxmlformats.org/officeDocument/2006/relationships/slide" Target="slides/slide36.xml"/><Relationship Id="rId25" Type="http://schemas.openxmlformats.org/officeDocument/2006/relationships/slide" Target="slides/slide23.xml"/><Relationship Id="rId12" Type="http://schemas.openxmlformats.org/officeDocument/2006/relationships/slide" Target="slides/slide10.xml"/><Relationship Id="rId67" Type="http://schemas.openxmlformats.org/officeDocument/2006/relationships/customXml" Target="../customXml/item3.xml"/><Relationship Id="rId54" Type="http://schemas.openxmlformats.org/officeDocument/2006/relationships/slide" Target="slides/slide52.xml"/><Relationship Id="rId41" Type="http://schemas.openxmlformats.org/officeDocument/2006/relationships/slide" Target="slides/slide39.xml"/><Relationship Id="rId20" Type="http://schemas.openxmlformats.org/officeDocument/2006/relationships/slide" Target="slides/slide1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57" Type="http://schemas.openxmlformats.org/officeDocument/2006/relationships/slide" Target="slides/slide55.xml"/><Relationship Id="rId49" Type="http://schemas.openxmlformats.org/officeDocument/2006/relationships/slide" Target="slides/slide47.xml"/><Relationship Id="rId36" Type="http://schemas.openxmlformats.org/officeDocument/2006/relationships/slide" Target="slides/slide34.xml"/><Relationship Id="rId23" Type="http://schemas.openxmlformats.org/officeDocument/2006/relationships/slide" Target="slides/slide21.xml"/><Relationship Id="rId28" Type="http://schemas.openxmlformats.org/officeDocument/2006/relationships/slide" Target="slides/slide26.xml"/><Relationship Id="rId52" Type="http://schemas.openxmlformats.org/officeDocument/2006/relationships/slide" Target="slides/slide50.xml"/><Relationship Id="rId44" Type="http://schemas.openxmlformats.org/officeDocument/2006/relationships/slide" Target="slides/slide42.xml"/><Relationship Id="rId31" Type="http://schemas.openxmlformats.org/officeDocument/2006/relationships/slide" Target="slides/slide29.xml"/><Relationship Id="rId60" Type="http://schemas.openxmlformats.org/officeDocument/2006/relationships/printerSettings" Target="printerSettings/printerSettings1.bin"/><Relationship Id="rId10" Type="http://schemas.openxmlformats.org/officeDocument/2006/relationships/slide" Target="slides/slide8.xml"/><Relationship Id="rId65"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F9F1E4-BCA4-473B-8A33-CAB120021E1E}"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679E15DB-F986-4001-A267-DA2A99E3A1EA}">
      <dgm:prSet phldrT="[Text]"/>
      <dgm:spPr/>
      <dgm:t>
        <a:bodyPr/>
        <a:lstStyle/>
        <a:p>
          <a:r>
            <a:rPr lang="en-US" dirty="0" smtClean="0"/>
            <a:t>Data</a:t>
          </a:r>
          <a:endParaRPr lang="en-US" dirty="0"/>
        </a:p>
      </dgm:t>
    </dgm:pt>
    <dgm:pt modelId="{33185021-C56A-4A1D-A119-C32A4BE05FED}" type="parTrans" cxnId="{F032F93C-3ABC-4B8D-AF26-A8186BD135CB}">
      <dgm:prSet/>
      <dgm:spPr/>
      <dgm:t>
        <a:bodyPr/>
        <a:lstStyle/>
        <a:p>
          <a:endParaRPr lang="en-US"/>
        </a:p>
      </dgm:t>
    </dgm:pt>
    <dgm:pt modelId="{4ABABB1F-8A0F-4B51-AAA3-C6A2E313384E}" type="sibTrans" cxnId="{F032F93C-3ABC-4B8D-AF26-A8186BD135CB}">
      <dgm:prSet/>
      <dgm:spPr/>
      <dgm:t>
        <a:bodyPr/>
        <a:lstStyle/>
        <a:p>
          <a:endParaRPr lang="en-US"/>
        </a:p>
      </dgm:t>
    </dgm:pt>
    <dgm:pt modelId="{9CDA2E1E-0D52-4E49-A12C-2ECFBA722FE3}">
      <dgm:prSet phldrT="[Text]"/>
      <dgm:spPr/>
      <dgm:t>
        <a:bodyPr/>
        <a:lstStyle/>
        <a:p>
          <a:r>
            <a:rPr lang="en-US" dirty="0" smtClean="0"/>
            <a:t>Algorithms</a:t>
          </a:r>
          <a:endParaRPr lang="en-US" dirty="0"/>
        </a:p>
      </dgm:t>
    </dgm:pt>
    <dgm:pt modelId="{617CE78D-BBFB-49C1-AD03-D6E40DDD5273}" type="parTrans" cxnId="{CFF262A7-FD63-4714-BD5F-506D0EB6B38D}">
      <dgm:prSet/>
      <dgm:spPr/>
      <dgm:t>
        <a:bodyPr/>
        <a:lstStyle/>
        <a:p>
          <a:endParaRPr lang="en-US"/>
        </a:p>
      </dgm:t>
    </dgm:pt>
    <dgm:pt modelId="{2A3C23FA-FA1E-464A-9481-8ECE67B8F0D4}" type="sibTrans" cxnId="{CFF262A7-FD63-4714-BD5F-506D0EB6B38D}">
      <dgm:prSet/>
      <dgm:spPr/>
      <dgm:t>
        <a:bodyPr/>
        <a:lstStyle/>
        <a:p>
          <a:endParaRPr lang="en-US"/>
        </a:p>
      </dgm:t>
    </dgm:pt>
    <dgm:pt modelId="{1851CBC6-131B-4845-8DF3-70D855F9F22B}">
      <dgm:prSet phldrT="[Text]"/>
      <dgm:spPr/>
      <dgm:t>
        <a:bodyPr/>
        <a:lstStyle/>
        <a:p>
          <a:r>
            <a:rPr lang="en-US" dirty="0" smtClean="0"/>
            <a:t>Science</a:t>
          </a:r>
          <a:endParaRPr lang="en-US" dirty="0"/>
        </a:p>
      </dgm:t>
    </dgm:pt>
    <dgm:pt modelId="{DE622F6C-38BD-491B-9A77-CF0206D78435}" type="parTrans" cxnId="{224E26D8-CC36-4112-AA6F-AB46120B3740}">
      <dgm:prSet/>
      <dgm:spPr/>
      <dgm:t>
        <a:bodyPr/>
        <a:lstStyle/>
        <a:p>
          <a:endParaRPr lang="en-US"/>
        </a:p>
      </dgm:t>
    </dgm:pt>
    <dgm:pt modelId="{602E0F41-1496-4999-98FE-98E3141D0ED8}" type="sibTrans" cxnId="{224E26D8-CC36-4112-AA6F-AB46120B3740}">
      <dgm:prSet/>
      <dgm:spPr/>
      <dgm:t>
        <a:bodyPr/>
        <a:lstStyle/>
        <a:p>
          <a:endParaRPr lang="en-US"/>
        </a:p>
      </dgm:t>
    </dgm:pt>
    <dgm:pt modelId="{A6E79F56-AC49-4EE5-A94E-B99F9FDF827F}" type="pres">
      <dgm:prSet presAssocID="{8FF9F1E4-BCA4-473B-8A33-CAB120021E1E}" presName="Name0" presStyleCnt="0">
        <dgm:presLayoutVars>
          <dgm:chMax val="7"/>
          <dgm:chPref val="7"/>
          <dgm:dir/>
          <dgm:animLvl val="lvl"/>
        </dgm:presLayoutVars>
      </dgm:prSet>
      <dgm:spPr/>
      <dgm:t>
        <a:bodyPr/>
        <a:lstStyle/>
        <a:p>
          <a:endParaRPr lang="en-US"/>
        </a:p>
      </dgm:t>
    </dgm:pt>
    <dgm:pt modelId="{79136492-819B-4604-A864-53B1FDBF5941}" type="pres">
      <dgm:prSet presAssocID="{679E15DB-F986-4001-A267-DA2A99E3A1EA}" presName="Accent1" presStyleCnt="0"/>
      <dgm:spPr/>
    </dgm:pt>
    <dgm:pt modelId="{C870887A-9E50-44EB-AE47-74458ABAC46F}" type="pres">
      <dgm:prSet presAssocID="{679E15DB-F986-4001-A267-DA2A99E3A1EA}" presName="Accent" presStyleLbl="node1" presStyleIdx="0" presStyleCnt="3"/>
      <dgm:spPr/>
      <dgm:t>
        <a:bodyPr/>
        <a:lstStyle/>
        <a:p>
          <a:endParaRPr lang="en-US"/>
        </a:p>
      </dgm:t>
    </dgm:pt>
    <dgm:pt modelId="{F896D010-ADFE-4E46-AA44-B1E15179B05F}" type="pres">
      <dgm:prSet presAssocID="{679E15DB-F986-4001-A267-DA2A99E3A1EA}" presName="Parent1" presStyleLbl="revTx" presStyleIdx="0" presStyleCnt="3">
        <dgm:presLayoutVars>
          <dgm:chMax val="1"/>
          <dgm:chPref val="1"/>
          <dgm:bulletEnabled val="1"/>
        </dgm:presLayoutVars>
      </dgm:prSet>
      <dgm:spPr/>
      <dgm:t>
        <a:bodyPr/>
        <a:lstStyle/>
        <a:p>
          <a:endParaRPr lang="en-US"/>
        </a:p>
      </dgm:t>
    </dgm:pt>
    <dgm:pt modelId="{A88CAA41-ED67-4ABC-9E9D-7F9BE05FB33B}" type="pres">
      <dgm:prSet presAssocID="{9CDA2E1E-0D52-4E49-A12C-2ECFBA722FE3}" presName="Accent2" presStyleCnt="0"/>
      <dgm:spPr/>
    </dgm:pt>
    <dgm:pt modelId="{A3D1B319-8104-4F62-81FD-651416D7B67A}" type="pres">
      <dgm:prSet presAssocID="{9CDA2E1E-0D52-4E49-A12C-2ECFBA722FE3}" presName="Accent" presStyleLbl="node1" presStyleIdx="1" presStyleCnt="3"/>
      <dgm:spPr/>
    </dgm:pt>
    <dgm:pt modelId="{EE84228C-D196-440E-A4C2-50C41CAE697A}" type="pres">
      <dgm:prSet presAssocID="{9CDA2E1E-0D52-4E49-A12C-2ECFBA722FE3}" presName="Parent2" presStyleLbl="revTx" presStyleIdx="1" presStyleCnt="3">
        <dgm:presLayoutVars>
          <dgm:chMax val="1"/>
          <dgm:chPref val="1"/>
          <dgm:bulletEnabled val="1"/>
        </dgm:presLayoutVars>
      </dgm:prSet>
      <dgm:spPr/>
      <dgm:t>
        <a:bodyPr/>
        <a:lstStyle/>
        <a:p>
          <a:endParaRPr lang="en-US"/>
        </a:p>
      </dgm:t>
    </dgm:pt>
    <dgm:pt modelId="{B084E65B-2EE5-4E31-995A-9B4DCBF63FB9}" type="pres">
      <dgm:prSet presAssocID="{1851CBC6-131B-4845-8DF3-70D855F9F22B}" presName="Accent3" presStyleCnt="0"/>
      <dgm:spPr/>
    </dgm:pt>
    <dgm:pt modelId="{7212DC5B-FBA6-482C-A722-864D54FF09B4}" type="pres">
      <dgm:prSet presAssocID="{1851CBC6-131B-4845-8DF3-70D855F9F22B}" presName="Accent" presStyleLbl="node1" presStyleIdx="2" presStyleCnt="3"/>
      <dgm:spPr/>
    </dgm:pt>
    <dgm:pt modelId="{586E9FFD-662C-4598-B80F-FE84105BA778}" type="pres">
      <dgm:prSet presAssocID="{1851CBC6-131B-4845-8DF3-70D855F9F22B}" presName="Parent3" presStyleLbl="revTx" presStyleIdx="2" presStyleCnt="3">
        <dgm:presLayoutVars>
          <dgm:chMax val="1"/>
          <dgm:chPref val="1"/>
          <dgm:bulletEnabled val="1"/>
        </dgm:presLayoutVars>
      </dgm:prSet>
      <dgm:spPr/>
      <dgm:t>
        <a:bodyPr/>
        <a:lstStyle/>
        <a:p>
          <a:endParaRPr lang="en-US"/>
        </a:p>
      </dgm:t>
    </dgm:pt>
  </dgm:ptLst>
  <dgm:cxnLst>
    <dgm:cxn modelId="{1146B1D9-9127-4475-AE1A-ECC7C46D31DF}" type="presOf" srcId="{1851CBC6-131B-4845-8DF3-70D855F9F22B}" destId="{586E9FFD-662C-4598-B80F-FE84105BA778}" srcOrd="0" destOrd="0" presId="urn:microsoft.com/office/officeart/2009/layout/CircleArrowProcess"/>
    <dgm:cxn modelId="{1006BF8C-BBF2-4256-B2FE-F87FC385014D}" type="presOf" srcId="{8FF9F1E4-BCA4-473B-8A33-CAB120021E1E}" destId="{A6E79F56-AC49-4EE5-A94E-B99F9FDF827F}" srcOrd="0" destOrd="0" presId="urn:microsoft.com/office/officeart/2009/layout/CircleArrowProcess"/>
    <dgm:cxn modelId="{CFF262A7-FD63-4714-BD5F-506D0EB6B38D}" srcId="{8FF9F1E4-BCA4-473B-8A33-CAB120021E1E}" destId="{9CDA2E1E-0D52-4E49-A12C-2ECFBA722FE3}" srcOrd="1" destOrd="0" parTransId="{617CE78D-BBFB-49C1-AD03-D6E40DDD5273}" sibTransId="{2A3C23FA-FA1E-464A-9481-8ECE67B8F0D4}"/>
    <dgm:cxn modelId="{9171FEC1-C105-498E-98D9-041BA486454D}" type="presOf" srcId="{9CDA2E1E-0D52-4E49-A12C-2ECFBA722FE3}" destId="{EE84228C-D196-440E-A4C2-50C41CAE697A}" srcOrd="0" destOrd="0" presId="urn:microsoft.com/office/officeart/2009/layout/CircleArrowProcess"/>
    <dgm:cxn modelId="{DC68532B-65C4-404C-B3A5-DB112B294FA7}" type="presOf" srcId="{679E15DB-F986-4001-A267-DA2A99E3A1EA}" destId="{F896D010-ADFE-4E46-AA44-B1E15179B05F}" srcOrd="0" destOrd="0" presId="urn:microsoft.com/office/officeart/2009/layout/CircleArrowProcess"/>
    <dgm:cxn modelId="{224E26D8-CC36-4112-AA6F-AB46120B3740}" srcId="{8FF9F1E4-BCA4-473B-8A33-CAB120021E1E}" destId="{1851CBC6-131B-4845-8DF3-70D855F9F22B}" srcOrd="2" destOrd="0" parTransId="{DE622F6C-38BD-491B-9A77-CF0206D78435}" sibTransId="{602E0F41-1496-4999-98FE-98E3141D0ED8}"/>
    <dgm:cxn modelId="{F032F93C-3ABC-4B8D-AF26-A8186BD135CB}" srcId="{8FF9F1E4-BCA4-473B-8A33-CAB120021E1E}" destId="{679E15DB-F986-4001-A267-DA2A99E3A1EA}" srcOrd="0" destOrd="0" parTransId="{33185021-C56A-4A1D-A119-C32A4BE05FED}" sibTransId="{4ABABB1F-8A0F-4B51-AAA3-C6A2E313384E}"/>
    <dgm:cxn modelId="{3D01DFE2-03E5-4475-8AB3-5B6397F56D01}" type="presParOf" srcId="{A6E79F56-AC49-4EE5-A94E-B99F9FDF827F}" destId="{79136492-819B-4604-A864-53B1FDBF5941}" srcOrd="0" destOrd="0" presId="urn:microsoft.com/office/officeart/2009/layout/CircleArrowProcess"/>
    <dgm:cxn modelId="{F3B3C8A2-F2E5-4C78-8881-F84EDF9D3D51}" type="presParOf" srcId="{79136492-819B-4604-A864-53B1FDBF5941}" destId="{C870887A-9E50-44EB-AE47-74458ABAC46F}" srcOrd="0" destOrd="0" presId="urn:microsoft.com/office/officeart/2009/layout/CircleArrowProcess"/>
    <dgm:cxn modelId="{840F1F26-FED8-4821-BC8A-F5BE4D8E9514}" type="presParOf" srcId="{A6E79F56-AC49-4EE5-A94E-B99F9FDF827F}" destId="{F896D010-ADFE-4E46-AA44-B1E15179B05F}" srcOrd="1" destOrd="0" presId="urn:microsoft.com/office/officeart/2009/layout/CircleArrowProcess"/>
    <dgm:cxn modelId="{3499E953-F66F-49EB-94B0-56C204F8D283}" type="presParOf" srcId="{A6E79F56-AC49-4EE5-A94E-B99F9FDF827F}" destId="{A88CAA41-ED67-4ABC-9E9D-7F9BE05FB33B}" srcOrd="2" destOrd="0" presId="urn:microsoft.com/office/officeart/2009/layout/CircleArrowProcess"/>
    <dgm:cxn modelId="{98459E70-2268-46C8-9B33-8D312E559323}" type="presParOf" srcId="{A88CAA41-ED67-4ABC-9E9D-7F9BE05FB33B}" destId="{A3D1B319-8104-4F62-81FD-651416D7B67A}" srcOrd="0" destOrd="0" presId="urn:microsoft.com/office/officeart/2009/layout/CircleArrowProcess"/>
    <dgm:cxn modelId="{4892025A-9287-4512-BC42-035943E503E5}" type="presParOf" srcId="{A6E79F56-AC49-4EE5-A94E-B99F9FDF827F}" destId="{EE84228C-D196-440E-A4C2-50C41CAE697A}" srcOrd="3" destOrd="0" presId="urn:microsoft.com/office/officeart/2009/layout/CircleArrowProcess"/>
    <dgm:cxn modelId="{CD7D3554-977F-4466-BB42-0EAF095EB1CE}" type="presParOf" srcId="{A6E79F56-AC49-4EE5-A94E-B99F9FDF827F}" destId="{B084E65B-2EE5-4E31-995A-9B4DCBF63FB9}" srcOrd="4" destOrd="0" presId="urn:microsoft.com/office/officeart/2009/layout/CircleArrowProcess"/>
    <dgm:cxn modelId="{18D6D858-2369-41B6-8BD6-0AF9BE9BE8B8}" type="presParOf" srcId="{B084E65B-2EE5-4E31-995A-9B4DCBF63FB9}" destId="{7212DC5B-FBA6-482C-A722-864D54FF09B4}" srcOrd="0" destOrd="0" presId="urn:microsoft.com/office/officeart/2009/layout/CircleArrowProcess"/>
    <dgm:cxn modelId="{A76E2468-DD7F-4EB4-B95D-B393E5001964}" type="presParOf" srcId="{A6E79F56-AC49-4EE5-A94E-B99F9FDF827F}" destId="{586E9FFD-662C-4598-B80F-FE84105BA778}" srcOrd="5"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0887A-9E50-44EB-AE47-74458ABAC46F}">
      <dsp:nvSpPr>
        <dsp:cNvPr id="0" name=""/>
        <dsp:cNvSpPr/>
      </dsp:nvSpPr>
      <dsp:spPr>
        <a:xfrm>
          <a:off x="2341595" y="0"/>
          <a:ext cx="1956111" cy="1956409"/>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96D010-ADFE-4E46-AA44-B1E15179B05F}">
      <dsp:nvSpPr>
        <dsp:cNvPr id="0" name=""/>
        <dsp:cNvSpPr/>
      </dsp:nvSpPr>
      <dsp:spPr>
        <a:xfrm>
          <a:off x="2773960" y="706323"/>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Data</a:t>
          </a:r>
          <a:endParaRPr lang="en-US" sz="1800" kern="1200" dirty="0"/>
        </a:p>
      </dsp:txBody>
      <dsp:txXfrm>
        <a:off x="2773960" y="706323"/>
        <a:ext cx="1086973" cy="543356"/>
      </dsp:txXfrm>
    </dsp:sp>
    <dsp:sp modelId="{A3D1B319-8104-4F62-81FD-651416D7B67A}">
      <dsp:nvSpPr>
        <dsp:cNvPr id="0" name=""/>
        <dsp:cNvSpPr/>
      </dsp:nvSpPr>
      <dsp:spPr>
        <a:xfrm>
          <a:off x="1798292" y="1124102"/>
          <a:ext cx="1956111" cy="195640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84228C-D196-440E-A4C2-50C41CAE697A}">
      <dsp:nvSpPr>
        <dsp:cNvPr id="0" name=""/>
        <dsp:cNvSpPr/>
      </dsp:nvSpPr>
      <dsp:spPr>
        <a:xfrm>
          <a:off x="2232861" y="1836927"/>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Algorithms</a:t>
          </a:r>
          <a:endParaRPr lang="en-US" sz="1800" kern="1200" dirty="0"/>
        </a:p>
      </dsp:txBody>
      <dsp:txXfrm>
        <a:off x="2232861" y="1836927"/>
        <a:ext cx="1086973" cy="543356"/>
      </dsp:txXfrm>
    </dsp:sp>
    <dsp:sp modelId="{7212DC5B-FBA6-482C-A722-864D54FF09B4}">
      <dsp:nvSpPr>
        <dsp:cNvPr id="0" name=""/>
        <dsp:cNvSpPr/>
      </dsp:nvSpPr>
      <dsp:spPr>
        <a:xfrm>
          <a:off x="2480819" y="2382723"/>
          <a:ext cx="1680603" cy="1681276"/>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6E9FFD-662C-4598-B80F-FE84105BA778}">
      <dsp:nvSpPr>
        <dsp:cNvPr id="0" name=""/>
        <dsp:cNvSpPr/>
      </dsp:nvSpPr>
      <dsp:spPr>
        <a:xfrm>
          <a:off x="2776532" y="2969158"/>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Science</a:t>
          </a:r>
          <a:endParaRPr lang="en-US" sz="1800" kern="1200" dirty="0"/>
        </a:p>
      </dsp:txBody>
      <dsp:txXfrm>
        <a:off x="2776532" y="2969158"/>
        <a:ext cx="1086973" cy="54335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95CCB1-3752-4CAA-8E2A-C6537F6C47C5}" type="datetimeFigureOut">
              <a:rPr lang="en-US" smtClean="0"/>
              <a:t>4/3/12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4BB8A6-4077-42AD-ADF3-5AC67EBCFCAE}" type="slidenum">
              <a:rPr lang="en-US" smtClean="0"/>
              <a:t>‹#›</a:t>
            </a:fld>
            <a:endParaRPr lang="en-US"/>
          </a:p>
        </p:txBody>
      </p:sp>
    </p:spTree>
    <p:extLst>
      <p:ext uri="{BB962C8B-B14F-4D97-AF65-F5344CB8AC3E}">
        <p14:creationId xmlns:p14="http://schemas.microsoft.com/office/powerpoint/2010/main" val="155358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6" Type="http://schemas.openxmlformats.org/officeDocument/2006/relationships/hyperlink" Target="http://en.wikipedia.org/wiki/ZFS" TargetMode="External"/><Relationship Id="rId13" Type="http://schemas.openxmlformats.org/officeDocument/2006/relationships/hyperlink" Target="http://en.wikipedia.org/w/index.php?title=IP_traffic&amp;action=edit&amp;redlink=1" TargetMode="External"/><Relationship Id="rId18" Type="http://schemas.openxmlformats.org/officeDocument/2006/relationships/hyperlink" Target="http://en.wikipedia.org/wiki/International_Data_Corporation" TargetMode="External"/><Relationship Id="rId8" Type="http://schemas.openxmlformats.org/officeDocument/2006/relationships/hyperlink" Target="http://en.wikipedia.org/wiki/Internet_traffic" TargetMode="External"/><Relationship Id="rId21" Type="http://schemas.openxmlformats.org/officeDocument/2006/relationships/hyperlink" Target="http://en.wikipedia.org/wiki/Petabytes" TargetMode="External"/><Relationship Id="rId3" Type="http://schemas.openxmlformats.org/officeDocument/2006/relationships/hyperlink" Target="http://en.wikipedia.org/wiki/CD-ROM" TargetMode="External"/><Relationship Id="rId25" Type="http://schemas.openxmlformats.org/officeDocument/2006/relationships/hyperlink" Target="http://en.wikipedia.org/wiki/XFS" TargetMode="External"/><Relationship Id="rId12" Type="http://schemas.openxmlformats.org/officeDocument/2006/relationships/hyperlink" Target="http://en.wikipedia.org/wiki/Cisco" TargetMode="External"/><Relationship Id="rId17" Type="http://schemas.openxmlformats.org/officeDocument/2006/relationships/hyperlink" Target="http://en.wikipedia.org/wiki/CAGR" TargetMode="External"/><Relationship Id="rId7" Type="http://schemas.openxmlformats.org/officeDocument/2006/relationships/hyperlink" Target="http://en.wikipedia.org/wiki/Telecommunication" TargetMode="External"/><Relationship Id="rId20" Type="http://schemas.openxmlformats.org/officeDocument/2006/relationships/hyperlink" Target="http://en.wikipedia.org/wiki/CSIRO" TargetMode="External"/><Relationship Id="rId29" Type="http://schemas.openxmlformats.org/officeDocument/2006/relationships/hyperlink" Target="http://en.wikipedia.org/wiki/HFS_Plus" TargetMode="External"/><Relationship Id="rId16" Type="http://schemas.openxmlformats.org/officeDocument/2006/relationships/hyperlink" Target="http://en.wikipedia.org/wiki/Exabytes" TargetMode="External"/><Relationship Id="rId2" Type="http://schemas.openxmlformats.org/officeDocument/2006/relationships/slide" Target="../slides/slide12.xml"/><Relationship Id="rId24" Type="http://schemas.openxmlformats.org/officeDocument/2006/relationships/hyperlink" Target="http://en.wikipedia.org/wiki/Btrfs" TargetMode="External"/><Relationship Id="rId32" Type="http://schemas.openxmlformats.org/officeDocument/2006/relationships/hyperlink" Target="http://en.wikipedia.org/wiki/Oracle_Corporation" TargetMode="External"/><Relationship Id="rId11" Type="http://schemas.openxmlformats.org/officeDocument/2006/relationships/hyperlink" Target="file://en.wikipedia.org/w/index.php?title=Exabyte&amp;action=edit" TargetMode="External"/><Relationship Id="rId1" Type="http://schemas.openxmlformats.org/officeDocument/2006/relationships/notesMaster" Target="../notesMasters/notesMaster1.xml"/><Relationship Id="rId6" Type="http://schemas.openxmlformats.org/officeDocument/2006/relationships/hyperlink" Target="http://en.wikipedia.org/wiki/Broadcast" TargetMode="External"/><Relationship Id="rId23" Type="http://schemas.openxmlformats.org/officeDocument/2006/relationships/hyperlink" Target="http://en.wikipedia.org/wiki/IBM" TargetMode="External"/><Relationship Id="rId28" Type="http://schemas.openxmlformats.org/officeDocument/2006/relationships/hyperlink" Target="http://en.wikipedia.org/wiki/NTFS" TargetMode="External"/><Relationship Id="rId15" Type="http://schemas.openxmlformats.org/officeDocument/2006/relationships/hyperlink" Target="http://en.wikipedia.org/wiki/Internet" TargetMode="External"/><Relationship Id="rId5" Type="http://schemas.openxmlformats.org/officeDocument/2006/relationships/hyperlink" Target="http://en.wikipedia.org/wiki/Moon" TargetMode="External"/><Relationship Id="rId31" Type="http://schemas.openxmlformats.org/officeDocument/2006/relationships/hyperlink" Target="http://en.wikipedia.org/wiki/Ext4" TargetMode="External"/><Relationship Id="rId10" Type="http://schemas.openxmlformats.org/officeDocument/2006/relationships/hyperlink" Target="http://en.wikipedia.org/wiki/Congestive_collapse" TargetMode="External"/><Relationship Id="rId19" Type="http://schemas.openxmlformats.org/officeDocument/2006/relationships/hyperlink" Target="http://en.wikipedia.org/wiki/EMC_Corporation" TargetMode="External"/><Relationship Id="rId9" Type="http://schemas.openxmlformats.org/officeDocument/2006/relationships/hyperlink" Target="http://en.wikipedia.org/wiki/Discovery_Institute" TargetMode="External"/><Relationship Id="rId22" Type="http://schemas.openxmlformats.org/officeDocument/2006/relationships/hyperlink" Target="http://en.wikipedia.org/wiki/Square_Kilometre_Array" TargetMode="External"/><Relationship Id="rId27" Type="http://schemas.openxmlformats.org/officeDocument/2006/relationships/hyperlink" Target="http://en.wikipedia.org/wiki/ExFAT" TargetMode="External"/><Relationship Id="rId30" Type="http://schemas.openxmlformats.org/officeDocument/2006/relationships/hyperlink" Target="http://en.wikipedia.org/wiki/ReFS" TargetMode="External"/><Relationship Id="rId14" Type="http://schemas.openxmlformats.org/officeDocument/2006/relationships/hyperlink" Target="http://en.wikipedia.org/wiki/Zettabyte" TargetMode="External"/><Relationship Id="rId4" Type="http://schemas.openxmlformats.org/officeDocument/2006/relationships/hyperlink" Target="http://en.wikipedia.org/wiki/Earth"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en.wikipedia.org/wiki/Confusion_matrix"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analytics.theiegroup.com/bigdata-london/speaker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Мы</a:t>
            </a:r>
            <a:r>
              <a:rPr lang="ru-RU" baseline="0" dirty="0" smtClean="0"/>
              <a:t> поговорим сегодня о новых вызовах и возможностях в управлении в целом. Речь идет об управлении автоматическими системами, исследованиями или бизнес процессами.</a:t>
            </a:r>
          </a:p>
          <a:p>
            <a:r>
              <a:rPr lang="ru-RU" baseline="0" dirty="0" smtClean="0"/>
              <a:t>Мы рассмотрим новые возможности появляющиеся благодаря росту разнообразных информационных потоков, удешевлению вычислений и систем хранения данных, упрощению средств создания масштабируемого ПО</a:t>
            </a:r>
          </a:p>
          <a:p>
            <a:r>
              <a:rPr lang="ru-RU" baseline="0" dirty="0" smtClean="0"/>
              <a:t>Мы рассмотрим новые вычислительные возможности для широкого круга потребителей предоставляемые облаками</a:t>
            </a:r>
          </a:p>
          <a:p>
            <a:r>
              <a:rPr lang="ru-RU" baseline="0" dirty="0" smtClean="0"/>
              <a:t>Мы поговорим о новой разработке </a:t>
            </a:r>
            <a:r>
              <a:rPr lang="en-US" baseline="0" dirty="0" smtClean="0"/>
              <a:t>Microsoft – Cloud </a:t>
            </a:r>
            <a:r>
              <a:rPr lang="en-US" baseline="0" dirty="0" err="1" smtClean="0"/>
              <a:t>Numerics</a:t>
            </a:r>
            <a:endParaRPr lang="en-US" baseline="0" dirty="0" smtClean="0"/>
          </a:p>
          <a:p>
            <a:r>
              <a:rPr lang="en-US" baseline="0" dirty="0" err="1" smtClean="0"/>
              <a:t>И</a:t>
            </a:r>
            <a:r>
              <a:rPr lang="ru-RU" baseline="0" dirty="0" smtClean="0"/>
              <a:t> в конце концов рассмотрим пример ее применения</a:t>
            </a:r>
          </a:p>
        </p:txBody>
      </p:sp>
      <p:sp>
        <p:nvSpPr>
          <p:cNvPr id="4" name="Slide Number Placeholder 3"/>
          <p:cNvSpPr>
            <a:spLocks noGrp="1"/>
          </p:cNvSpPr>
          <p:nvPr>
            <p:ph type="sldNum" sz="quarter" idx="10"/>
          </p:nvPr>
        </p:nvSpPr>
        <p:spPr/>
        <p:txBody>
          <a:bodyPr/>
          <a:lstStyle/>
          <a:p>
            <a:fld id="{5E4BB8A6-4077-42AD-ADF3-5AC67EBCFCAE}" type="slidenum">
              <a:rPr lang="en-US" smtClean="0"/>
              <a:t>2</a:t>
            </a:fld>
            <a:endParaRPr lang="en-US"/>
          </a:p>
        </p:txBody>
      </p:sp>
    </p:spTree>
    <p:extLst>
      <p:ext uri="{BB962C8B-B14F-4D97-AF65-F5344CB8AC3E}">
        <p14:creationId xmlns:p14="http://schemas.microsoft.com/office/powerpoint/2010/main" val="1771438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effectLst/>
              </a:rPr>
              <a:t>The world's technological capacity to store information grew from 2.6 (optimally compressed) </a:t>
            </a:r>
            <a:r>
              <a:rPr lang="en-US" dirty="0" err="1" smtClean="0">
                <a:effectLst/>
              </a:rPr>
              <a:t>exabytes</a:t>
            </a:r>
            <a:r>
              <a:rPr lang="en-US" dirty="0" smtClean="0">
                <a:effectLst/>
              </a:rPr>
              <a:t> in 1986 to 15.8 in 1993, over 54.5 in 2000, and to 295 (optimally compressed) </a:t>
            </a:r>
            <a:r>
              <a:rPr lang="en-US" dirty="0" err="1" smtClean="0">
                <a:effectLst/>
              </a:rPr>
              <a:t>exabytes</a:t>
            </a:r>
            <a:r>
              <a:rPr lang="en-US" dirty="0" smtClean="0">
                <a:effectLst/>
              </a:rPr>
              <a:t> in 2007. This is equivalent to less than one 730-MB </a:t>
            </a:r>
            <a:r>
              <a:rPr lang="en-US" dirty="0" smtClean="0">
                <a:effectLst/>
                <a:hlinkClick r:id="rId3" action="ppaction://hlinkfile" tooltip="CD-ROM"/>
              </a:rPr>
              <a:t>CD-ROM</a:t>
            </a:r>
            <a:r>
              <a:rPr lang="en-US" dirty="0" smtClean="0">
                <a:effectLst/>
              </a:rPr>
              <a:t> per person in 1986 (539 MB per person), roughly 4 </a:t>
            </a:r>
            <a:r>
              <a:rPr lang="en-US" dirty="0" smtClean="0">
                <a:effectLst/>
                <a:hlinkClick r:id="rId3" action="ppaction://hlinkfile" tooltip="CD-ROM"/>
              </a:rPr>
              <a:t>CD-ROM</a:t>
            </a:r>
            <a:r>
              <a:rPr lang="en-US" dirty="0" smtClean="0">
                <a:effectLst/>
              </a:rPr>
              <a:t> per person of 1993, 12 </a:t>
            </a:r>
            <a:r>
              <a:rPr lang="en-US" dirty="0" smtClean="0">
                <a:effectLst/>
                <a:hlinkClick r:id="rId3" action="ppaction://hlinkfile" tooltip="CD-ROM"/>
              </a:rPr>
              <a:t>CD-ROM</a:t>
            </a:r>
            <a:r>
              <a:rPr lang="en-US" dirty="0" smtClean="0">
                <a:effectLst/>
              </a:rPr>
              <a:t> per person in the year 2000, and almost 61 </a:t>
            </a:r>
            <a:r>
              <a:rPr lang="en-US" dirty="0" smtClean="0">
                <a:effectLst/>
                <a:hlinkClick r:id="rId3" action="ppaction://hlinkfile" tooltip="CD-ROM"/>
              </a:rPr>
              <a:t>CD-ROM</a:t>
            </a:r>
            <a:r>
              <a:rPr lang="en-US" dirty="0" smtClean="0">
                <a:effectLst/>
              </a:rPr>
              <a:t> per person in 2007. Piling up the imagined 404 billion </a:t>
            </a:r>
            <a:r>
              <a:rPr lang="en-US" dirty="0" smtClean="0">
                <a:effectLst/>
                <a:hlinkClick r:id="rId3" action="ppaction://hlinkfile" tooltip="CD-ROM"/>
              </a:rPr>
              <a:t>CD-ROM</a:t>
            </a:r>
            <a:r>
              <a:rPr lang="en-US" dirty="0" smtClean="0">
                <a:effectLst/>
              </a:rPr>
              <a:t> from 2007 would create a stack from the </a:t>
            </a:r>
            <a:r>
              <a:rPr lang="en-US" dirty="0" smtClean="0">
                <a:effectLst/>
                <a:hlinkClick r:id="rId4" action="ppaction://hlinkfile" tooltip="Earth"/>
              </a:rPr>
              <a:t>earth</a:t>
            </a:r>
            <a:r>
              <a:rPr lang="en-US" dirty="0" smtClean="0">
                <a:effectLst/>
              </a:rPr>
              <a:t> to the </a:t>
            </a:r>
            <a:r>
              <a:rPr lang="en-US" dirty="0" smtClean="0">
                <a:effectLst/>
                <a:hlinkClick r:id="rId5" action="ppaction://hlinkfile" tooltip="Moon"/>
              </a:rPr>
              <a:t>moon</a:t>
            </a:r>
            <a:r>
              <a:rPr lang="en-US" dirty="0" smtClean="0">
                <a:effectLst/>
              </a:rPr>
              <a:t> and a quarter of this distance beyond (with 1.2 mm thickness per CD).</a:t>
            </a:r>
            <a:r>
              <a:rPr lang="en-US" baseline="30000" dirty="0" smtClean="0">
                <a:effectLst/>
                <a:hlinkClick r:id="" action="ppaction://hlinkfile"/>
              </a:rPr>
              <a:t>[2]</a:t>
            </a:r>
            <a:endParaRPr lang="en-US" dirty="0" smtClean="0">
              <a:effectLst/>
            </a:endParaRPr>
          </a:p>
          <a:p>
            <a:pPr rtl="0"/>
            <a:r>
              <a:rPr lang="en-US" dirty="0" smtClean="0">
                <a:effectLst/>
              </a:rPr>
              <a:t>The world’s technological capacity to receive information through one-way </a:t>
            </a:r>
            <a:r>
              <a:rPr lang="en-US" dirty="0" smtClean="0">
                <a:effectLst/>
                <a:hlinkClick r:id="rId6" action="ppaction://hlinkfile" tooltip="Broadcast"/>
              </a:rPr>
              <a:t>broadcast</a:t>
            </a:r>
            <a:r>
              <a:rPr lang="en-US" dirty="0" smtClean="0">
                <a:effectLst/>
              </a:rPr>
              <a:t> networks was 432 </a:t>
            </a:r>
            <a:r>
              <a:rPr lang="en-US" dirty="0" err="1" smtClean="0">
                <a:effectLst/>
              </a:rPr>
              <a:t>exabytes</a:t>
            </a:r>
            <a:r>
              <a:rPr lang="en-US" dirty="0" smtClean="0">
                <a:effectLst/>
              </a:rPr>
              <a:t> of (optimally compressed) information in 1986, 715 (optimally compressed) </a:t>
            </a:r>
            <a:r>
              <a:rPr lang="en-US" dirty="0" err="1" smtClean="0">
                <a:effectLst/>
              </a:rPr>
              <a:t>exabytes</a:t>
            </a:r>
            <a:r>
              <a:rPr lang="en-US" dirty="0" smtClean="0">
                <a:effectLst/>
              </a:rPr>
              <a:t> in 1993, 1,200 (optimally compressed) </a:t>
            </a:r>
            <a:r>
              <a:rPr lang="en-US" dirty="0" err="1" smtClean="0">
                <a:effectLst/>
              </a:rPr>
              <a:t>exabytes</a:t>
            </a:r>
            <a:r>
              <a:rPr lang="en-US" dirty="0" smtClean="0">
                <a:effectLst/>
              </a:rPr>
              <a:t> in 2000, and 1,900 in 2007.</a:t>
            </a:r>
            <a:r>
              <a:rPr lang="en-US" baseline="30000" dirty="0" smtClean="0">
                <a:effectLst/>
                <a:hlinkClick r:id="" action="ppaction://hlinkfile"/>
              </a:rPr>
              <a:t>[2]</a:t>
            </a:r>
            <a:endParaRPr lang="en-US" dirty="0" smtClean="0">
              <a:effectLst/>
            </a:endParaRPr>
          </a:p>
          <a:p>
            <a:pPr rtl="0"/>
            <a:r>
              <a:rPr lang="en-US" dirty="0" smtClean="0">
                <a:effectLst/>
              </a:rPr>
              <a:t>The world's effective capacity to exchange information through two-way </a:t>
            </a:r>
            <a:r>
              <a:rPr lang="en-US" dirty="0" smtClean="0">
                <a:effectLst/>
                <a:hlinkClick r:id="rId7" action="ppaction://hlinkfile" tooltip="Telecommunication"/>
              </a:rPr>
              <a:t>telecommunication</a:t>
            </a:r>
            <a:r>
              <a:rPr lang="en-US" dirty="0" smtClean="0">
                <a:effectLst/>
              </a:rPr>
              <a:t> networks was 0.281 </a:t>
            </a:r>
            <a:r>
              <a:rPr lang="en-US" dirty="0" err="1" smtClean="0">
                <a:effectLst/>
              </a:rPr>
              <a:t>exabytes</a:t>
            </a:r>
            <a:r>
              <a:rPr lang="en-US" dirty="0" smtClean="0">
                <a:effectLst/>
              </a:rPr>
              <a:t> of (optimally compressed) information in 1986, 0.471 in 1993, 2.2 in 2000, and 65 (optimally compressed) </a:t>
            </a:r>
            <a:r>
              <a:rPr lang="en-US" dirty="0" err="1" smtClean="0">
                <a:effectLst/>
              </a:rPr>
              <a:t>exabytes</a:t>
            </a:r>
            <a:r>
              <a:rPr lang="en-US" dirty="0" smtClean="0">
                <a:effectLst/>
              </a:rPr>
              <a:t> in 2007.</a:t>
            </a:r>
            <a:r>
              <a:rPr lang="en-US" baseline="30000" dirty="0" smtClean="0">
                <a:effectLst/>
                <a:hlinkClick r:id="" action="ppaction://hlinkfile"/>
              </a:rPr>
              <a:t>[2]</a:t>
            </a:r>
            <a:endParaRPr lang="en-US" dirty="0" smtClean="0">
              <a:effectLst/>
            </a:endParaRPr>
          </a:p>
          <a:p>
            <a:pPr rtl="0"/>
            <a:r>
              <a:rPr lang="en-US" dirty="0" smtClean="0">
                <a:effectLst/>
              </a:rPr>
              <a:t>In 2004, the global monthly </a:t>
            </a:r>
            <a:r>
              <a:rPr lang="en-US" dirty="0" smtClean="0">
                <a:effectLst/>
                <a:hlinkClick r:id="rId8" action="ppaction://hlinkfile" tooltip="Internet traffic"/>
              </a:rPr>
              <a:t>Internet traffic</a:t>
            </a:r>
            <a:r>
              <a:rPr lang="en-US" dirty="0" smtClean="0">
                <a:effectLst/>
              </a:rPr>
              <a:t> passed 1 </a:t>
            </a:r>
            <a:r>
              <a:rPr lang="en-US" dirty="0" err="1" smtClean="0">
                <a:effectLst/>
              </a:rPr>
              <a:t>exabyte</a:t>
            </a:r>
            <a:r>
              <a:rPr lang="en-US" dirty="0" smtClean="0">
                <a:effectLst/>
              </a:rPr>
              <a:t> for the first time. In January 2007, Bret Swanson of the </a:t>
            </a:r>
            <a:r>
              <a:rPr lang="en-US" dirty="0" smtClean="0">
                <a:effectLst/>
                <a:hlinkClick r:id="rId9" action="ppaction://hlinkfile" tooltip="Discovery Institute"/>
              </a:rPr>
              <a:t>Discovery Institute</a:t>
            </a:r>
            <a:r>
              <a:rPr lang="en-US" dirty="0" smtClean="0">
                <a:effectLst/>
              </a:rPr>
              <a:t> coined the term </a:t>
            </a:r>
            <a:r>
              <a:rPr lang="en-US" i="1" dirty="0" err="1" smtClean="0">
                <a:effectLst/>
              </a:rPr>
              <a:t>exaflood</a:t>
            </a:r>
            <a:r>
              <a:rPr lang="en-US" dirty="0" smtClean="0">
                <a:effectLst/>
              </a:rPr>
              <a:t> for a supposedly impending flood of </a:t>
            </a:r>
            <a:r>
              <a:rPr lang="en-US" dirty="0" err="1" smtClean="0">
                <a:effectLst/>
              </a:rPr>
              <a:t>exabytes</a:t>
            </a:r>
            <a:r>
              <a:rPr lang="en-US" dirty="0" smtClean="0">
                <a:effectLst/>
              </a:rPr>
              <a:t> that would cause the Internet's </a:t>
            </a:r>
            <a:r>
              <a:rPr lang="en-US" dirty="0" smtClean="0">
                <a:effectLst/>
                <a:hlinkClick r:id="rId10" action="ppaction://hlinkfile" tooltip="Congestive collapse"/>
              </a:rPr>
              <a:t>congestive collapse</a:t>
            </a:r>
            <a:r>
              <a:rPr lang="en-US" dirty="0" smtClean="0">
                <a:effectLst/>
              </a:rPr>
              <a:t>.</a:t>
            </a:r>
            <a:r>
              <a:rPr lang="en-US" baseline="30000" dirty="0" smtClean="0">
                <a:effectLst/>
                <a:hlinkClick r:id="" action="ppaction://hlinkfile"/>
              </a:rPr>
              <a:t>[3][4]</a:t>
            </a:r>
            <a:r>
              <a:rPr lang="en-US" dirty="0" smtClean="0">
                <a:effectLst/>
              </a:rPr>
              <a:t> Nevertheless, the global Internet traffic has continued its exponential growth, undisturbed, and as of March 2010</a:t>
            </a:r>
            <a:r>
              <a:rPr lang="en-US" baseline="30000" dirty="0" smtClean="0">
                <a:effectLst/>
                <a:hlinkClick r:id="rId11" action="ppaction://hlinkfile"/>
              </a:rPr>
              <a:t>[update]</a:t>
            </a:r>
            <a:r>
              <a:rPr lang="en-US" dirty="0" smtClean="0">
                <a:effectLst/>
              </a:rPr>
              <a:t> it is estimated at 21 </a:t>
            </a:r>
            <a:r>
              <a:rPr lang="en-US" dirty="0" err="1" smtClean="0">
                <a:effectLst/>
              </a:rPr>
              <a:t>exabytes</a:t>
            </a:r>
            <a:r>
              <a:rPr lang="en-US" dirty="0" smtClean="0">
                <a:effectLst/>
              </a:rPr>
              <a:t> per month.</a:t>
            </a:r>
            <a:r>
              <a:rPr lang="en-US" baseline="30000" dirty="0" smtClean="0">
                <a:effectLst/>
                <a:hlinkClick r:id="" action="ppaction://hlinkfile"/>
              </a:rPr>
              <a:t>[5]</a:t>
            </a:r>
            <a:endParaRPr lang="en-US" dirty="0" smtClean="0">
              <a:effectLst/>
            </a:endParaRPr>
          </a:p>
          <a:p>
            <a:pPr rtl="0"/>
            <a:r>
              <a:rPr lang="en-US" dirty="0" smtClean="0">
                <a:effectLst/>
              </a:rPr>
              <a:t>According to the June 2009 update of the </a:t>
            </a:r>
            <a:r>
              <a:rPr lang="en-US" dirty="0" smtClean="0">
                <a:effectLst/>
                <a:hlinkClick r:id="rId12" action="ppaction://hlinkfile" tooltip="Cisco"/>
              </a:rPr>
              <a:t>Cisco</a:t>
            </a:r>
            <a:r>
              <a:rPr lang="en-US" dirty="0" smtClean="0">
                <a:effectLst/>
              </a:rPr>
              <a:t> Visual Networking Index </a:t>
            </a:r>
            <a:r>
              <a:rPr lang="en-US" sz="1200" kern="1200" dirty="0" smtClean="0">
                <a:solidFill>
                  <a:schemeClr val="tx1"/>
                </a:solidFill>
                <a:effectLst/>
                <a:latin typeface="+mn-lt"/>
                <a:ea typeface="+mn-ea"/>
                <a:cs typeface="+mn-cs"/>
                <a:hlinkClick r:id="rId13" action="ppaction://hlinkfile" tooltip="IP traffic (page does not exist)"/>
              </a:rPr>
              <a:t>IP traffic</a:t>
            </a:r>
            <a:r>
              <a:rPr lang="en-US" dirty="0" smtClean="0">
                <a:effectLst/>
              </a:rPr>
              <a:t> forecast, by 2013, annual global IP traffic will reach two-thirds of a </a:t>
            </a:r>
            <a:r>
              <a:rPr lang="en-US" dirty="0" err="1" smtClean="0">
                <a:effectLst/>
                <a:hlinkClick r:id="rId14" action="ppaction://hlinkfile" tooltip="Zettabyte"/>
              </a:rPr>
              <a:t>zettabyte</a:t>
            </a:r>
            <a:r>
              <a:rPr lang="en-US" dirty="0" smtClean="0">
                <a:effectLst/>
              </a:rPr>
              <a:t> or 667 </a:t>
            </a:r>
            <a:r>
              <a:rPr lang="en-US" dirty="0" err="1" smtClean="0">
                <a:effectLst/>
              </a:rPr>
              <a:t>exabytes</a:t>
            </a:r>
            <a:r>
              <a:rPr lang="en-US" dirty="0" smtClean="0">
                <a:effectLst/>
              </a:rPr>
              <a:t>. </a:t>
            </a:r>
            <a:r>
              <a:rPr lang="en-US" dirty="0" smtClean="0">
                <a:effectLst/>
                <a:hlinkClick r:id="rId15" action="ppaction://hlinkfile" tooltip="Internet"/>
              </a:rPr>
              <a:t>Internet</a:t>
            </a:r>
            <a:r>
              <a:rPr lang="en-US" dirty="0" smtClean="0">
                <a:effectLst/>
              </a:rPr>
              <a:t> video will generate over 18 </a:t>
            </a:r>
            <a:r>
              <a:rPr lang="en-US" dirty="0" err="1" smtClean="0">
                <a:effectLst/>
                <a:hlinkClick r:id="rId16" action="ppaction://hlinkfile" tooltip="Exabytes"/>
              </a:rPr>
              <a:t>exabytes</a:t>
            </a:r>
            <a:r>
              <a:rPr lang="en-US" dirty="0" smtClean="0">
                <a:effectLst/>
              </a:rPr>
              <a:t> per month in 2013. Global mobile data traffic will grow at a </a:t>
            </a:r>
            <a:r>
              <a:rPr lang="en-US" dirty="0" smtClean="0">
                <a:effectLst/>
                <a:hlinkClick r:id="rId17" action="ppaction://hlinkfile" tooltip="CAGR"/>
              </a:rPr>
              <a:t>CAGR</a:t>
            </a:r>
            <a:r>
              <a:rPr lang="en-US" dirty="0" smtClean="0">
                <a:effectLst/>
              </a:rPr>
              <a:t> of 131 percent between 2008 and 2013, reaching over two </a:t>
            </a:r>
            <a:r>
              <a:rPr lang="en-US" dirty="0" err="1" smtClean="0">
                <a:effectLst/>
                <a:hlinkClick r:id="rId16" action="ppaction://hlinkfile" tooltip="Exabytes"/>
              </a:rPr>
              <a:t>exabytes</a:t>
            </a:r>
            <a:r>
              <a:rPr lang="en-US" dirty="0" smtClean="0">
                <a:effectLst/>
              </a:rPr>
              <a:t> per month by 2013.</a:t>
            </a:r>
            <a:r>
              <a:rPr lang="en-US" baseline="30000" dirty="0" smtClean="0">
                <a:effectLst/>
                <a:hlinkClick r:id="" action="ppaction://hlinkfile"/>
              </a:rPr>
              <a:t>[6]</a:t>
            </a:r>
            <a:endParaRPr lang="en-US" dirty="0" smtClean="0">
              <a:effectLst/>
            </a:endParaRPr>
          </a:p>
          <a:p>
            <a:pPr rtl="0"/>
            <a:r>
              <a:rPr lang="en-US" dirty="0" smtClean="0">
                <a:effectLst/>
              </a:rPr>
              <a:t>The global data volume at the end of 2009 has reached 800 </a:t>
            </a:r>
            <a:r>
              <a:rPr lang="en-US" dirty="0" err="1" smtClean="0">
                <a:effectLst/>
              </a:rPr>
              <a:t>exabyte</a:t>
            </a:r>
            <a:r>
              <a:rPr lang="en-US" dirty="0" smtClean="0">
                <a:effectLst/>
              </a:rPr>
              <a:t>.</a:t>
            </a:r>
            <a:r>
              <a:rPr lang="en-US" baseline="30000" dirty="0" smtClean="0">
                <a:effectLst/>
                <a:hlinkClick r:id="" action="ppaction://hlinkfile"/>
              </a:rPr>
              <a:t>[7]</a:t>
            </a:r>
            <a:endParaRPr lang="en-US" dirty="0" smtClean="0">
              <a:effectLst/>
            </a:endParaRPr>
          </a:p>
          <a:p>
            <a:pPr rtl="0"/>
            <a:r>
              <a:rPr lang="en-US" dirty="0" smtClean="0">
                <a:effectLst/>
              </a:rPr>
              <a:t>According to an </a:t>
            </a:r>
            <a:r>
              <a:rPr lang="en-US" dirty="0" smtClean="0">
                <a:effectLst/>
                <a:hlinkClick r:id="rId18" action="ppaction://hlinkfile" tooltip="International Data Corporation"/>
              </a:rPr>
              <a:t>IDC</a:t>
            </a:r>
            <a:r>
              <a:rPr lang="en-US" dirty="0" smtClean="0">
                <a:effectLst/>
              </a:rPr>
              <a:t> paper sponsored by </a:t>
            </a:r>
            <a:r>
              <a:rPr lang="en-US" dirty="0" smtClean="0">
                <a:effectLst/>
                <a:hlinkClick r:id="rId19" action="ppaction://hlinkfile" tooltip="EMC Corporation"/>
              </a:rPr>
              <a:t>EMC Corporation</a:t>
            </a:r>
            <a:r>
              <a:rPr lang="en-US" dirty="0" smtClean="0">
                <a:effectLst/>
              </a:rPr>
              <a:t>, 161 </a:t>
            </a:r>
            <a:r>
              <a:rPr lang="en-US" dirty="0" err="1" smtClean="0">
                <a:effectLst/>
              </a:rPr>
              <a:t>exabytes</a:t>
            </a:r>
            <a:r>
              <a:rPr lang="en-US" dirty="0" smtClean="0">
                <a:effectLst/>
              </a:rPr>
              <a:t> of data were created in 2006, "3 million times the amount of information contained in all the books ever written," with the number expected to hit 988 </a:t>
            </a:r>
            <a:r>
              <a:rPr lang="en-US" dirty="0" err="1" smtClean="0">
                <a:effectLst/>
              </a:rPr>
              <a:t>exabytes</a:t>
            </a:r>
            <a:r>
              <a:rPr lang="en-US" dirty="0" smtClean="0">
                <a:effectLst/>
              </a:rPr>
              <a:t> in 2010.</a:t>
            </a:r>
            <a:r>
              <a:rPr lang="en-US" baseline="30000" dirty="0" smtClean="0">
                <a:effectLst/>
                <a:hlinkClick r:id="" action="ppaction://hlinkfile"/>
              </a:rPr>
              <a:t>[8][9][10]</a:t>
            </a:r>
            <a:endParaRPr lang="en-US" dirty="0" smtClean="0">
              <a:effectLst/>
            </a:endParaRPr>
          </a:p>
          <a:p>
            <a:pPr rtl="0"/>
            <a:r>
              <a:rPr lang="en-US" dirty="0" smtClean="0">
                <a:effectLst/>
              </a:rPr>
              <a:t>According to the </a:t>
            </a:r>
            <a:r>
              <a:rPr lang="en-US" dirty="0" smtClean="0">
                <a:effectLst/>
                <a:hlinkClick r:id="rId20" action="ppaction://hlinkfile" tooltip="CSIRO"/>
              </a:rPr>
              <a:t>CSIRO</a:t>
            </a:r>
            <a:r>
              <a:rPr lang="en-US" dirty="0" smtClean="0">
                <a:effectLst/>
              </a:rPr>
              <a:t>, in the next decade, astronomers expect to be processing 10 </a:t>
            </a:r>
            <a:r>
              <a:rPr lang="en-US" dirty="0" smtClean="0">
                <a:effectLst/>
                <a:hlinkClick r:id="rId21" action="ppaction://hlinkfile" tooltip="Petabytes"/>
              </a:rPr>
              <a:t>petabytes</a:t>
            </a:r>
            <a:r>
              <a:rPr lang="en-US" dirty="0" smtClean="0">
                <a:effectLst/>
              </a:rPr>
              <a:t> of data every hour from the </a:t>
            </a:r>
            <a:r>
              <a:rPr lang="en-US" dirty="0" smtClean="0">
                <a:effectLst/>
                <a:hlinkClick r:id="rId22" action="ppaction://hlinkfile" tooltip="Square Kilometre Array"/>
              </a:rPr>
              <a:t>Square </a:t>
            </a:r>
            <a:r>
              <a:rPr lang="en-US" dirty="0" err="1" smtClean="0">
                <a:effectLst/>
                <a:hlinkClick r:id="rId22" action="ppaction://hlinkfile" tooltip="Square Kilometre Array"/>
              </a:rPr>
              <a:t>Kilometre</a:t>
            </a:r>
            <a:r>
              <a:rPr lang="en-US" dirty="0" smtClean="0">
                <a:effectLst/>
                <a:hlinkClick r:id="rId22" action="ppaction://hlinkfile" tooltip="Square Kilometre Array"/>
              </a:rPr>
              <a:t> Array</a:t>
            </a:r>
            <a:r>
              <a:rPr lang="en-US" dirty="0" smtClean="0">
                <a:effectLst/>
              </a:rPr>
              <a:t> (SKA) telescope.</a:t>
            </a:r>
            <a:r>
              <a:rPr lang="en-US" baseline="30000" dirty="0" smtClean="0">
                <a:effectLst/>
                <a:hlinkClick r:id="" action="ppaction://hlinkfile"/>
              </a:rPr>
              <a:t>[11]</a:t>
            </a:r>
            <a:r>
              <a:rPr lang="en-US" dirty="0" smtClean="0">
                <a:effectLst/>
              </a:rPr>
              <a:t> The array is thus expected to generate approximately one </a:t>
            </a:r>
            <a:r>
              <a:rPr lang="en-US" dirty="0" err="1" smtClean="0">
                <a:effectLst/>
              </a:rPr>
              <a:t>exabyte</a:t>
            </a:r>
            <a:r>
              <a:rPr lang="en-US" dirty="0" smtClean="0">
                <a:effectLst/>
              </a:rPr>
              <a:t> every four days of operation. According to </a:t>
            </a:r>
            <a:r>
              <a:rPr lang="en-US" dirty="0" smtClean="0">
                <a:effectLst/>
                <a:hlinkClick r:id="rId23" action="ppaction://hlinkfile" tooltip="IBM"/>
              </a:rPr>
              <a:t>IBM</a:t>
            </a:r>
            <a:r>
              <a:rPr lang="en-US" dirty="0" smtClean="0">
                <a:effectLst/>
              </a:rPr>
              <a:t>, the new SKA telescope initiative will generate over an </a:t>
            </a:r>
            <a:r>
              <a:rPr lang="en-US" dirty="0" err="1" smtClean="0">
                <a:effectLst/>
              </a:rPr>
              <a:t>exabyte</a:t>
            </a:r>
            <a:r>
              <a:rPr lang="en-US" dirty="0" smtClean="0">
                <a:effectLst/>
              </a:rPr>
              <a:t> of data every day. IBM is designing hardware to process this information.</a:t>
            </a:r>
            <a:r>
              <a:rPr lang="en-US" baseline="30000" dirty="0" smtClean="0">
                <a:effectLst/>
                <a:hlinkClick r:id="" action="ppaction://hlinkfile"/>
              </a:rPr>
              <a:t>[12]</a:t>
            </a:r>
            <a:endParaRPr lang="en-US" dirty="0" smtClean="0">
              <a:effectLst/>
            </a:endParaRPr>
          </a:p>
          <a:p>
            <a:pPr rtl="0"/>
            <a:r>
              <a:rPr lang="en-US" dirty="0" smtClean="0">
                <a:effectLst/>
              </a:rPr>
              <a:t>According to the Digital Britain Report,</a:t>
            </a:r>
            <a:r>
              <a:rPr lang="en-US" baseline="30000" dirty="0" smtClean="0">
                <a:effectLst/>
                <a:hlinkClick r:id="" action="ppaction://hlinkfile"/>
              </a:rPr>
              <a:t>[13]</a:t>
            </a:r>
            <a:r>
              <a:rPr lang="en-US" dirty="0" smtClean="0">
                <a:effectLst/>
              </a:rPr>
              <a:t> 494 </a:t>
            </a:r>
            <a:r>
              <a:rPr lang="en-US" dirty="0" err="1" smtClean="0">
                <a:effectLst/>
              </a:rPr>
              <a:t>exabytes</a:t>
            </a:r>
            <a:r>
              <a:rPr lang="en-US" dirty="0" smtClean="0">
                <a:effectLst/>
              </a:rPr>
              <a:t> of data was transferred across the globe on June 15, 2009.</a:t>
            </a:r>
          </a:p>
          <a:p>
            <a:pPr rtl="0"/>
            <a:r>
              <a:rPr lang="en-US" dirty="0" smtClean="0">
                <a:effectLst/>
              </a:rPr>
              <a:t>Several </a:t>
            </a:r>
            <a:r>
              <a:rPr lang="en-US" dirty="0" err="1" smtClean="0">
                <a:effectLst/>
              </a:rPr>
              <a:t>filesystems</a:t>
            </a:r>
            <a:r>
              <a:rPr lang="en-US" dirty="0" smtClean="0">
                <a:effectLst/>
              </a:rPr>
              <a:t> use disk formats that support theoretical volume sizes of several </a:t>
            </a:r>
            <a:r>
              <a:rPr lang="en-US" dirty="0" err="1" smtClean="0">
                <a:effectLst/>
              </a:rPr>
              <a:t>exabytes</a:t>
            </a:r>
            <a:r>
              <a:rPr lang="en-US" dirty="0" smtClean="0">
                <a:effectLst/>
              </a:rPr>
              <a:t>, including </a:t>
            </a:r>
            <a:r>
              <a:rPr lang="en-US" dirty="0" err="1" smtClean="0">
                <a:effectLst/>
                <a:hlinkClick r:id="rId24" action="ppaction://hlinkfile" tooltip="Btrfs"/>
              </a:rPr>
              <a:t>Btrfs</a:t>
            </a:r>
            <a:r>
              <a:rPr lang="en-US" dirty="0" smtClean="0">
                <a:effectLst/>
              </a:rPr>
              <a:t>, </a:t>
            </a:r>
            <a:r>
              <a:rPr lang="en-US" dirty="0" smtClean="0">
                <a:effectLst/>
                <a:hlinkClick r:id="rId25" action="ppaction://hlinkfile" tooltip="XFS"/>
              </a:rPr>
              <a:t>XFS</a:t>
            </a:r>
            <a:r>
              <a:rPr lang="en-US" dirty="0" smtClean="0">
                <a:effectLst/>
              </a:rPr>
              <a:t>, </a:t>
            </a:r>
            <a:r>
              <a:rPr lang="en-US" dirty="0" smtClean="0">
                <a:effectLst/>
                <a:hlinkClick r:id="rId26" action="ppaction://hlinkfile" tooltip="ZFS"/>
              </a:rPr>
              <a:t>ZFS</a:t>
            </a:r>
            <a:r>
              <a:rPr lang="en-US" dirty="0" smtClean="0">
                <a:effectLst/>
              </a:rPr>
              <a:t>, </a:t>
            </a:r>
            <a:r>
              <a:rPr lang="en-US" dirty="0" err="1" smtClean="0">
                <a:effectLst/>
                <a:hlinkClick r:id="rId27" action="ppaction://hlinkfile" tooltip="ExFAT"/>
              </a:rPr>
              <a:t>exFAT</a:t>
            </a:r>
            <a:r>
              <a:rPr lang="en-US" dirty="0" smtClean="0">
                <a:effectLst/>
              </a:rPr>
              <a:t>, </a:t>
            </a:r>
            <a:r>
              <a:rPr lang="en-US" dirty="0" smtClean="0">
                <a:effectLst/>
                <a:hlinkClick r:id="rId28" action="ppaction://hlinkfile" tooltip="NTFS"/>
              </a:rPr>
              <a:t>NTFS</a:t>
            </a:r>
            <a:r>
              <a:rPr lang="en-US" dirty="0" smtClean="0">
                <a:effectLst/>
              </a:rPr>
              <a:t>, </a:t>
            </a:r>
            <a:r>
              <a:rPr lang="en-US" dirty="0" smtClean="0">
                <a:effectLst/>
                <a:hlinkClick r:id="rId29" action="ppaction://hlinkfile" tooltip="HFS Plus"/>
              </a:rPr>
              <a:t>HFS Plus</a:t>
            </a:r>
            <a:r>
              <a:rPr lang="en-US" dirty="0" smtClean="0">
                <a:effectLst/>
              </a:rPr>
              <a:t>, and </a:t>
            </a:r>
            <a:r>
              <a:rPr lang="en-US" dirty="0" err="1" smtClean="0">
                <a:effectLst/>
                <a:hlinkClick r:id="rId30" action="ppaction://hlinkfile" tooltip="ReFS"/>
              </a:rPr>
              <a:t>ReFS</a:t>
            </a:r>
            <a:r>
              <a:rPr lang="en-US" dirty="0" err="1" smtClean="0">
                <a:effectLst/>
              </a:rPr>
              <a:t>.</a:t>
            </a:r>
            <a:endParaRPr lang="en-US" dirty="0" smtClean="0">
              <a:effectLst/>
            </a:endParaRPr>
          </a:p>
          <a:p>
            <a:pPr rtl="0"/>
            <a:r>
              <a:rPr lang="en-US" dirty="0" smtClean="0">
                <a:effectLst/>
              </a:rPr>
              <a:t>The </a:t>
            </a:r>
            <a:r>
              <a:rPr lang="en-US" dirty="0" smtClean="0">
                <a:effectLst/>
                <a:hlinkClick r:id="rId31" action="ppaction://hlinkfile" tooltip="Ext4"/>
              </a:rPr>
              <a:t>ext4</a:t>
            </a:r>
            <a:r>
              <a:rPr lang="en-US" dirty="0" smtClean="0">
                <a:effectLst/>
              </a:rPr>
              <a:t> file system format supports volumes up to 1 </a:t>
            </a:r>
            <a:r>
              <a:rPr lang="en-US" dirty="0" err="1" smtClean="0">
                <a:effectLst/>
              </a:rPr>
              <a:t>exabyte</a:t>
            </a:r>
            <a:r>
              <a:rPr lang="en-US" dirty="0" smtClean="0">
                <a:effectLst/>
              </a:rPr>
              <a:t> in size, although the </a:t>
            </a:r>
            <a:r>
              <a:rPr lang="en-US" dirty="0" err="1" smtClean="0">
                <a:effectLst/>
              </a:rPr>
              <a:t>userspace</a:t>
            </a:r>
            <a:r>
              <a:rPr lang="en-US" dirty="0" smtClean="0">
                <a:effectLst/>
              </a:rPr>
              <a:t> tools cannot yet administer such </a:t>
            </a:r>
            <a:r>
              <a:rPr lang="en-US" dirty="0" err="1" smtClean="0">
                <a:effectLst/>
              </a:rPr>
              <a:t>filesystems</a:t>
            </a:r>
            <a:r>
              <a:rPr lang="en-US" dirty="0" smtClean="0">
                <a:effectLst/>
              </a:rPr>
              <a:t>.</a:t>
            </a:r>
          </a:p>
          <a:p>
            <a:pPr rtl="0"/>
            <a:r>
              <a:rPr lang="en-US" dirty="0" smtClean="0">
                <a:effectLst/>
                <a:hlinkClick r:id="rId32" action="ppaction://hlinkfile" tooltip="Oracle Corporation"/>
              </a:rPr>
              <a:t>Oracle Corporation</a:t>
            </a:r>
            <a:r>
              <a:rPr lang="en-US" dirty="0" smtClean="0">
                <a:effectLst/>
              </a:rPr>
              <a:t> claimed</a:t>
            </a:r>
            <a:r>
              <a:rPr lang="en-US" baseline="30000" dirty="0" smtClean="0">
                <a:effectLst/>
                <a:hlinkClick r:id=""/>
              </a:rPr>
              <a:t>[14]</a:t>
            </a:r>
            <a:r>
              <a:rPr lang="en-US" dirty="0" smtClean="0">
                <a:effectLst/>
              </a:rPr>
              <a:t> the first Exabyte tape library with the SL8500 and the T10000C tape drive in January 2011.</a:t>
            </a:r>
          </a:p>
          <a:p>
            <a:endParaRPr lang="en-US" dirty="0"/>
          </a:p>
        </p:txBody>
      </p:sp>
      <p:sp>
        <p:nvSpPr>
          <p:cNvPr id="4" name="Slide Number Placeholder 3"/>
          <p:cNvSpPr>
            <a:spLocks noGrp="1"/>
          </p:cNvSpPr>
          <p:nvPr>
            <p:ph type="sldNum" sz="quarter" idx="10"/>
          </p:nvPr>
        </p:nvSpPr>
        <p:spPr/>
        <p:txBody>
          <a:bodyPr/>
          <a:lstStyle/>
          <a:p>
            <a:fld id="{77E956C4-11CF-4B83-965A-D18BBD8F9989}" type="slidenum">
              <a:rPr lang="en-US" smtClean="0"/>
              <a:t>12</a:t>
            </a:fld>
            <a:endParaRPr lang="en-US"/>
          </a:p>
        </p:txBody>
      </p:sp>
    </p:spTree>
    <p:extLst>
      <p:ext uri="{BB962C8B-B14F-4D97-AF65-F5344CB8AC3E}">
        <p14:creationId xmlns:p14="http://schemas.microsoft.com/office/powerpoint/2010/main" val="249875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than 1.8 </a:t>
            </a:r>
            <a:r>
              <a:rPr lang="en-US" dirty="0" err="1" smtClean="0"/>
              <a:t>zettabytes</a:t>
            </a:r>
            <a:r>
              <a:rPr lang="en-US" dirty="0" smtClean="0"/>
              <a:t> of information will be created and stored in 2011, according to the latest IDC Digital Universe Study sponsored by EMC. That’s a mind-boggling figure, equivalent to 1.8 trillion gigabytes -enough information to fill 57.5 billion 32GB Apple </a:t>
            </a:r>
            <a:r>
              <a:rPr lang="en-US" dirty="0" err="1" smtClean="0"/>
              <a:t>iPads</a:t>
            </a:r>
            <a:r>
              <a:rPr lang="en-US" dirty="0" smtClean="0"/>
              <a:t>. It also illustrates the challenge in storing and managing all that data.</a:t>
            </a:r>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13</a:t>
            </a:fld>
            <a:endParaRPr lang="en-US"/>
          </a:p>
        </p:txBody>
      </p:sp>
    </p:spTree>
    <p:extLst>
      <p:ext uri="{BB962C8B-B14F-4D97-AF65-F5344CB8AC3E}">
        <p14:creationId xmlns:p14="http://schemas.microsoft.com/office/powerpoint/2010/main" val="3094645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SPI – Spare Parts Inventory</a:t>
            </a:r>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17</a:t>
            </a:fld>
            <a:endParaRPr lang="en-US"/>
          </a:p>
        </p:txBody>
      </p:sp>
    </p:spTree>
    <p:extLst>
      <p:ext uri="{BB962C8B-B14F-4D97-AF65-F5344CB8AC3E}">
        <p14:creationId xmlns:p14="http://schemas.microsoft.com/office/powerpoint/2010/main" val="1117722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http://www.pentaho.com/resources/videos/25/hadoop-series-part-1-big-data-architecture/</a:t>
            </a:r>
          </a:p>
        </p:txBody>
      </p:sp>
      <p:sp>
        <p:nvSpPr>
          <p:cNvPr id="4" name="Slide Number Placeholder 3"/>
          <p:cNvSpPr>
            <a:spLocks noGrp="1"/>
          </p:cNvSpPr>
          <p:nvPr>
            <p:ph type="sldNum" sz="quarter" idx="10"/>
          </p:nvPr>
        </p:nvSpPr>
        <p:spPr/>
        <p:txBody>
          <a:bodyPr/>
          <a:lstStyle/>
          <a:p>
            <a:fld id="{5E4BB8A6-4077-42AD-ADF3-5AC67EBCFCAE}" type="slidenum">
              <a:rPr lang="en-US" smtClean="0"/>
              <a:t>19</a:t>
            </a:fld>
            <a:endParaRPr lang="en-US"/>
          </a:p>
        </p:txBody>
      </p:sp>
    </p:spTree>
    <p:extLst>
      <p:ext uri="{BB962C8B-B14F-4D97-AF65-F5344CB8AC3E}">
        <p14:creationId xmlns:p14="http://schemas.microsoft.com/office/powerpoint/2010/main" val="145583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dirty="0" smtClean="0"/>
              <a:t>bit.ly, twitter, NCBI, </a:t>
            </a:r>
            <a:r>
              <a:rPr lang="en-US" sz="2000" dirty="0" err="1" smtClean="0"/>
              <a:t>Kinect</a:t>
            </a:r>
            <a:r>
              <a:rPr lang="en-US" sz="2000" dirty="0" smtClean="0"/>
              <a:t>/Xbox</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2000" dirty="0" smtClean="0"/>
              <a:t>The National Center for Biotechnology Information advances science and health by providing access to biomedical and genomic information.</a:t>
            </a:r>
          </a:p>
          <a:p>
            <a:r>
              <a:rPr lang="en-US" dirty="0" smtClean="0"/>
              <a:t>http://www.martinsights.com/?p=186</a:t>
            </a:r>
            <a:endParaRPr lang="en-US" dirty="0"/>
          </a:p>
        </p:txBody>
      </p:sp>
      <p:sp>
        <p:nvSpPr>
          <p:cNvPr id="4" name="Slide Number Placeholder 3"/>
          <p:cNvSpPr>
            <a:spLocks noGrp="1"/>
          </p:cNvSpPr>
          <p:nvPr>
            <p:ph type="sldNum" sz="quarter" idx="10"/>
          </p:nvPr>
        </p:nvSpPr>
        <p:spPr/>
        <p:txBody>
          <a:bodyPr/>
          <a:lstStyle/>
          <a:p>
            <a:fld id="{77E956C4-11CF-4B83-965A-D18BBD8F9989}" type="slidenum">
              <a:rPr lang="en-US" smtClean="0"/>
              <a:t>20</a:t>
            </a:fld>
            <a:endParaRPr lang="en-US"/>
          </a:p>
        </p:txBody>
      </p:sp>
    </p:spTree>
    <p:extLst>
      <p:ext uri="{BB962C8B-B14F-4D97-AF65-F5344CB8AC3E}">
        <p14:creationId xmlns:p14="http://schemas.microsoft.com/office/powerpoint/2010/main" val="390543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Predictive Analytics </a:t>
            </a:r>
            <a:r>
              <a:rPr lang="en-US" sz="1200" b="0" kern="1200" dirty="0" smtClean="0">
                <a:solidFill>
                  <a:schemeClr val="tx1"/>
                </a:solidFill>
                <a:effectLst/>
                <a:latin typeface="+mn-lt"/>
                <a:ea typeface="+mn-ea"/>
                <a:cs typeface="+mn-cs"/>
              </a:rPr>
              <a:t>consists in making predictions of future events from existing data. As opposed to other modeling techniques, in predictive analytics we do not form a conceptual model of the problem. Instead the data is directly used to generate the prediction models. Predictive analytics is different than </a:t>
            </a:r>
            <a:r>
              <a:rPr lang="en-US" sz="1200" b="0" i="1" kern="1200" dirty="0" smtClean="0">
                <a:solidFill>
                  <a:schemeClr val="tx1"/>
                </a:solidFill>
                <a:effectLst/>
                <a:latin typeface="+mn-lt"/>
                <a:ea typeface="+mn-ea"/>
                <a:cs typeface="+mn-cs"/>
              </a:rPr>
              <a:t>descriptive analytics</a:t>
            </a:r>
            <a:r>
              <a:rPr lang="en-US" sz="1200" b="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prescriptive analytics</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Descriptive Analytics </a:t>
            </a:r>
            <a:r>
              <a:rPr lang="en-US" sz="1200" b="0" kern="1200" dirty="0" smtClean="0">
                <a:solidFill>
                  <a:schemeClr val="tx1"/>
                </a:solidFill>
                <a:effectLst/>
                <a:latin typeface="+mn-lt"/>
                <a:ea typeface="+mn-ea"/>
                <a:cs typeface="+mn-cs"/>
              </a:rPr>
              <a:t>includes the set of techniques used to analyze data to determine an understanding of the problem. The techniques consist in looking at data with different forms of graphical visualizations; for example to determine the shape of a distribution, or the trend of time series.</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Prescriptive Analytics</a:t>
            </a:r>
            <a:r>
              <a:rPr lang="en-US" sz="1200" kern="1200" dirty="0" smtClean="0">
                <a:solidFill>
                  <a:schemeClr val="tx1"/>
                </a:solidFill>
                <a:effectLst/>
                <a:latin typeface="+mn-lt"/>
                <a:ea typeface="+mn-ea"/>
                <a:cs typeface="+mn-cs"/>
              </a:rPr>
              <a:t> leverages understanding the data to build decision making models. Examples of prescriptive analytics are optimization and simulation.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Predictive Analytics for Big Data</a:t>
            </a:r>
          </a:p>
          <a:p>
            <a:r>
              <a:rPr lang="en-US" sz="1200" kern="1200" dirty="0" smtClean="0">
                <a:solidFill>
                  <a:schemeClr val="tx1"/>
                </a:solidFill>
                <a:effectLst/>
                <a:latin typeface="+mn-lt"/>
                <a:ea typeface="+mn-ea"/>
                <a:cs typeface="+mn-cs"/>
              </a:rPr>
              <a:t>A Taxonomy</a:t>
            </a:r>
          </a:p>
          <a:p>
            <a:r>
              <a:rPr lang="en-US" sz="1200" b="1" kern="1200" dirty="0" smtClean="0">
                <a:solidFill>
                  <a:schemeClr val="tx1"/>
                </a:solidFill>
                <a:effectLst/>
                <a:latin typeface="+mn-lt"/>
                <a:ea typeface="+mn-ea"/>
                <a:cs typeface="+mn-cs"/>
              </a:rPr>
              <a:t>Introduction</a:t>
            </a:r>
          </a:p>
          <a:p>
            <a:r>
              <a:rPr lang="en-US" sz="1200" kern="1200" dirty="0" smtClean="0">
                <a:solidFill>
                  <a:schemeClr val="tx1"/>
                </a:solidFill>
                <a:effectLst/>
                <a:latin typeface="+mn-lt"/>
                <a:ea typeface="+mn-ea"/>
                <a:cs typeface="+mn-cs"/>
              </a:rPr>
              <a:t>Predictive analytics for big data. We here focus on “big data”, that is we are making some assumptions that traditional data analysis and statistics techniques do not directly apply to the scenarios that are enabled by big data analytics. For instance in this new economic world, given what product a customer purchase in a store, determine what this particular customer might purchase. This form of targeted </a:t>
            </a:r>
            <a:r>
              <a:rPr lang="en-US" sz="1200" i="1" kern="1200" dirty="0" smtClean="0">
                <a:solidFill>
                  <a:schemeClr val="tx1"/>
                </a:solidFill>
                <a:effectLst/>
                <a:latin typeface="+mn-lt"/>
                <a:ea typeface="+mn-ea"/>
                <a:cs typeface="+mn-cs"/>
              </a:rPr>
              <a:t>recommendation</a:t>
            </a:r>
            <a:r>
              <a:rPr lang="en-US" sz="1200" kern="1200" dirty="0" smtClean="0">
                <a:solidFill>
                  <a:schemeClr val="tx1"/>
                </a:solidFill>
                <a:effectLst/>
                <a:latin typeface="+mn-lt"/>
                <a:ea typeface="+mn-ea"/>
                <a:cs typeface="+mn-cs"/>
              </a:rPr>
              <a:t> derives the analysis from all other customers of that retailer and applies them to that </a:t>
            </a:r>
            <a:r>
              <a:rPr lang="en-US" sz="1200" i="1" kern="1200" dirty="0" smtClean="0">
                <a:solidFill>
                  <a:schemeClr val="tx1"/>
                </a:solidFill>
                <a:effectLst/>
                <a:latin typeface="+mn-lt"/>
                <a:ea typeface="+mn-ea"/>
                <a:cs typeface="+mn-cs"/>
              </a:rPr>
              <a:t>specific</a:t>
            </a:r>
            <a:r>
              <a:rPr lang="en-US" sz="1200" kern="1200" dirty="0" smtClean="0">
                <a:solidFill>
                  <a:schemeClr val="tx1"/>
                </a:solidFill>
                <a:effectLst/>
                <a:latin typeface="+mn-lt"/>
                <a:ea typeface="+mn-ea"/>
                <a:cs typeface="+mn-cs"/>
              </a:rPr>
              <a:t> customer. In that scenario we are not concerned with determining what products offered by this retailer are liked the most, instead we focus our analysis to each individual customer. Being able to make </a:t>
            </a:r>
            <a:r>
              <a:rPr lang="en-US" sz="1200" i="1" kern="1200" dirty="0" smtClean="0">
                <a:solidFill>
                  <a:schemeClr val="tx1"/>
                </a:solidFill>
                <a:effectLst/>
                <a:latin typeface="+mn-lt"/>
                <a:ea typeface="+mn-ea"/>
                <a:cs typeface="+mn-cs"/>
              </a:rPr>
              <a:t>targeted</a:t>
            </a:r>
            <a:r>
              <a:rPr lang="en-US" sz="1200" kern="1200" dirty="0" smtClean="0">
                <a:solidFill>
                  <a:schemeClr val="tx1"/>
                </a:solidFill>
                <a:effectLst/>
                <a:latin typeface="+mn-lt"/>
                <a:ea typeface="+mn-ea"/>
                <a:cs typeface="+mn-cs"/>
              </a:rPr>
              <a:t> recommendations to existing customers has been identified as a competitive advantage by retailers where the economic focus is more on having existing customer purchase more products than trying to bring new customers. </a:t>
            </a:r>
          </a:p>
          <a:p>
            <a:r>
              <a:rPr lang="en-US" sz="1200" b="1" kern="1200" dirty="0" smtClean="0">
                <a:solidFill>
                  <a:schemeClr val="tx1"/>
                </a:solidFill>
                <a:effectLst/>
                <a:latin typeface="+mn-lt"/>
                <a:ea typeface="+mn-ea"/>
                <a:cs typeface="+mn-cs"/>
              </a:rPr>
              <a:t>Predictive Analytics </a:t>
            </a:r>
            <a:r>
              <a:rPr lang="en-US" sz="1200" b="0" kern="1200" dirty="0" smtClean="0">
                <a:solidFill>
                  <a:schemeClr val="tx1"/>
                </a:solidFill>
                <a:effectLst/>
                <a:latin typeface="+mn-lt"/>
                <a:ea typeface="+mn-ea"/>
                <a:cs typeface="+mn-cs"/>
              </a:rPr>
              <a:t>consists in making predictions of future events from existing data. As opposed to other modeling techniques, in predictive analytics we do not form a conceptual model of the problem. Instead the data is directly used to generate the prediction models. Predictive analytics is different than </a:t>
            </a:r>
            <a:r>
              <a:rPr lang="en-US" sz="1200" b="0" i="1" kern="1200" dirty="0" smtClean="0">
                <a:solidFill>
                  <a:schemeClr val="tx1"/>
                </a:solidFill>
                <a:effectLst/>
                <a:latin typeface="+mn-lt"/>
                <a:ea typeface="+mn-ea"/>
                <a:cs typeface="+mn-cs"/>
              </a:rPr>
              <a:t>descriptive analytics</a:t>
            </a:r>
            <a:r>
              <a:rPr lang="en-US" sz="1200" b="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prescriptive analytics</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Descriptive Analytics </a:t>
            </a:r>
            <a:r>
              <a:rPr lang="en-US" sz="1200" b="0" kern="1200" dirty="0" smtClean="0">
                <a:solidFill>
                  <a:schemeClr val="tx1"/>
                </a:solidFill>
                <a:effectLst/>
                <a:latin typeface="+mn-lt"/>
                <a:ea typeface="+mn-ea"/>
                <a:cs typeface="+mn-cs"/>
              </a:rPr>
              <a:t>includes the set of techniques used to analyze data to determine an understanding of the problem. The techniques consist in looking at data with different forms of graphical visualizations; for example to determine the shape of a distribution, or the trend of time series.</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Prescriptive Analytics </a:t>
            </a:r>
            <a:r>
              <a:rPr lang="en-US" sz="1200" b="0" kern="1200" dirty="0" smtClean="0">
                <a:solidFill>
                  <a:schemeClr val="tx1"/>
                </a:solidFill>
                <a:effectLst/>
                <a:latin typeface="+mn-lt"/>
                <a:ea typeface="+mn-ea"/>
                <a:cs typeface="+mn-cs"/>
              </a:rPr>
              <a:t>leverages understanding the data to build decision making models. Examples of prescriptive analytics are optimization and simulation.</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Learning From data</a:t>
            </a:r>
          </a:p>
          <a:p>
            <a:r>
              <a:rPr lang="en-US" sz="1200" kern="1200" dirty="0" smtClean="0">
                <a:solidFill>
                  <a:schemeClr val="tx1"/>
                </a:solidFill>
                <a:effectLst/>
                <a:latin typeface="+mn-lt"/>
                <a:ea typeface="+mn-ea"/>
                <a:cs typeface="+mn-cs"/>
              </a:rPr>
              <a:t>In a typical scenario the </a:t>
            </a:r>
            <a:r>
              <a:rPr lang="en-US" sz="1200" i="1" kern="1200" dirty="0" smtClean="0">
                <a:solidFill>
                  <a:schemeClr val="tx1"/>
                </a:solidFill>
                <a:effectLst/>
                <a:latin typeface="+mn-lt"/>
                <a:ea typeface="+mn-ea"/>
                <a:cs typeface="+mn-cs"/>
              </a:rPr>
              <a:t>input</a:t>
            </a:r>
            <a:r>
              <a:rPr lang="en-US" sz="1200" kern="1200" dirty="0" smtClean="0">
                <a:solidFill>
                  <a:schemeClr val="tx1"/>
                </a:solidFill>
                <a:effectLst/>
                <a:latin typeface="+mn-lt"/>
                <a:ea typeface="+mn-ea"/>
                <a:cs typeface="+mn-cs"/>
              </a:rPr>
              <a:t> is a set of data which is used to build a prediction model. The </a:t>
            </a:r>
            <a:r>
              <a:rPr lang="en-US" sz="1200" i="1" kern="1200" dirty="0" smtClean="0">
                <a:solidFill>
                  <a:schemeClr val="tx1"/>
                </a:solidFill>
                <a:effectLst/>
                <a:latin typeface="+mn-lt"/>
                <a:ea typeface="+mn-ea"/>
                <a:cs typeface="+mn-cs"/>
              </a:rPr>
              <a:t>output</a:t>
            </a:r>
            <a:r>
              <a:rPr lang="en-US" sz="1200" kern="1200" dirty="0" smtClean="0">
                <a:solidFill>
                  <a:schemeClr val="tx1"/>
                </a:solidFill>
                <a:effectLst/>
                <a:latin typeface="+mn-lt"/>
                <a:ea typeface="+mn-ea"/>
                <a:cs typeface="+mn-cs"/>
              </a:rPr>
              <a:t> may be </a:t>
            </a:r>
            <a:r>
              <a:rPr lang="en-US" sz="1200" i="1" kern="1200" dirty="0" smtClean="0">
                <a:solidFill>
                  <a:schemeClr val="tx1"/>
                </a:solidFill>
                <a:effectLst/>
                <a:latin typeface="+mn-lt"/>
                <a:ea typeface="+mn-ea"/>
                <a:cs typeface="+mn-cs"/>
              </a:rPr>
              <a:t>quantitative</a:t>
            </a:r>
            <a:r>
              <a:rPr lang="en-US" sz="1200" kern="1200" dirty="0" smtClean="0">
                <a:solidFill>
                  <a:schemeClr val="tx1"/>
                </a:solidFill>
                <a:effectLst/>
                <a:latin typeface="+mn-lt"/>
                <a:ea typeface="+mn-ea"/>
                <a:cs typeface="+mn-cs"/>
              </a:rPr>
              <a:t> (i.e. stock price) and is predicted by the model. The prediction is based on a set of </a:t>
            </a:r>
            <a:r>
              <a:rPr lang="en-US" sz="1200" i="1" kern="1200" dirty="0" smtClean="0">
                <a:solidFill>
                  <a:schemeClr val="tx1"/>
                </a:solidFill>
                <a:effectLst/>
                <a:latin typeface="+mn-lt"/>
                <a:ea typeface="+mn-ea"/>
                <a:cs typeface="+mn-cs"/>
              </a:rPr>
              <a:t>features</a:t>
            </a:r>
            <a:r>
              <a:rPr lang="en-US" sz="1200" kern="1200" dirty="0" smtClean="0">
                <a:solidFill>
                  <a:schemeClr val="tx1"/>
                </a:solidFill>
                <a:effectLst/>
                <a:latin typeface="+mn-lt"/>
                <a:ea typeface="+mn-ea"/>
                <a:cs typeface="+mn-cs"/>
              </a:rPr>
              <a:t> that are measured in the input data set. A good model predicts the output with accuracy. </a:t>
            </a:r>
          </a:p>
          <a:p>
            <a:r>
              <a:rPr lang="en-US" sz="1200" kern="1200" dirty="0" smtClean="0">
                <a:solidFill>
                  <a:schemeClr val="tx1"/>
                </a:solidFill>
                <a:effectLst/>
                <a:latin typeface="+mn-lt"/>
                <a:ea typeface="+mn-ea"/>
                <a:cs typeface="+mn-cs"/>
              </a:rPr>
              <a:t>We name </a:t>
            </a:r>
            <a:r>
              <a:rPr lang="en-US" sz="1200" i="1" kern="1200" dirty="0" smtClean="0">
                <a:solidFill>
                  <a:schemeClr val="tx1"/>
                </a:solidFill>
                <a:effectLst/>
                <a:latin typeface="+mn-lt"/>
                <a:ea typeface="+mn-ea"/>
                <a:cs typeface="+mn-cs"/>
              </a:rPr>
              <a:t>learning from data</a:t>
            </a:r>
            <a:r>
              <a:rPr lang="en-US" sz="1200" kern="1200" dirty="0" smtClean="0">
                <a:solidFill>
                  <a:schemeClr val="tx1"/>
                </a:solidFill>
                <a:effectLst/>
                <a:latin typeface="+mn-lt"/>
                <a:ea typeface="+mn-ea"/>
                <a:cs typeface="+mn-cs"/>
              </a:rPr>
              <a:t> the process of extracting patterns and trends from existing data, so predictions can be made. There are two main categories of learning from data: </a:t>
            </a:r>
            <a:r>
              <a:rPr lang="en-US" sz="1200" i="1" kern="1200" dirty="0" smtClean="0">
                <a:solidFill>
                  <a:schemeClr val="tx1"/>
                </a:solidFill>
                <a:effectLst/>
                <a:latin typeface="+mn-lt"/>
                <a:ea typeface="+mn-ea"/>
                <a:cs typeface="+mn-cs"/>
              </a:rPr>
              <a:t>supervised learning</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unsupervised learning</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Supervised Learning </a:t>
            </a:r>
            <a:r>
              <a:rPr lang="en-US" sz="1200" b="0" kern="1200" dirty="0" smtClean="0">
                <a:solidFill>
                  <a:schemeClr val="tx1"/>
                </a:solidFill>
                <a:effectLst/>
                <a:latin typeface="+mn-lt"/>
                <a:ea typeface="+mn-ea"/>
                <a:cs typeface="+mn-cs"/>
              </a:rPr>
              <a:t>describes learning problems for which we can use the presence of </a:t>
            </a:r>
            <a:r>
              <a:rPr lang="en-US" sz="1200" b="0" i="1" kern="1200" dirty="0" smtClean="0">
                <a:solidFill>
                  <a:schemeClr val="tx1"/>
                </a:solidFill>
                <a:effectLst/>
                <a:latin typeface="+mn-lt"/>
                <a:ea typeface="+mn-ea"/>
                <a:cs typeface="+mn-cs"/>
              </a:rPr>
              <a:t>categories</a:t>
            </a:r>
            <a:r>
              <a:rPr lang="en-US" sz="1200" b="0" kern="1200" dirty="0" smtClean="0">
                <a:solidFill>
                  <a:schemeClr val="tx1"/>
                </a:solidFill>
                <a:effectLst/>
                <a:latin typeface="+mn-lt"/>
                <a:ea typeface="+mn-ea"/>
                <a:cs typeface="+mn-cs"/>
              </a:rPr>
              <a:t> to </a:t>
            </a:r>
            <a:r>
              <a:rPr lang="en-US" sz="1200" b="0" i="1" kern="1200" dirty="0" smtClean="0">
                <a:solidFill>
                  <a:schemeClr val="tx1"/>
                </a:solidFill>
                <a:effectLst/>
                <a:latin typeface="+mn-lt"/>
                <a:ea typeface="+mn-ea"/>
                <a:cs typeface="+mn-cs"/>
              </a:rPr>
              <a:t>classify</a:t>
            </a:r>
            <a:r>
              <a:rPr lang="en-US" sz="1200" b="0" kern="1200" dirty="0" smtClean="0">
                <a:solidFill>
                  <a:schemeClr val="tx1"/>
                </a:solidFill>
                <a:effectLst/>
                <a:latin typeface="+mn-lt"/>
                <a:ea typeface="+mn-ea"/>
                <a:cs typeface="+mn-cs"/>
              </a:rPr>
              <a:t> the data. In supervised learning, the categories are known in advance.  The output of supervised learning can be </a:t>
            </a:r>
            <a:r>
              <a:rPr lang="en-US" sz="1200" b="0" i="1" kern="1200" dirty="0" smtClean="0">
                <a:solidFill>
                  <a:schemeClr val="tx1"/>
                </a:solidFill>
                <a:effectLst/>
                <a:latin typeface="+mn-lt"/>
                <a:ea typeface="+mn-ea"/>
                <a:cs typeface="+mn-cs"/>
              </a:rPr>
              <a:t>quantitative</a:t>
            </a:r>
            <a:r>
              <a:rPr lang="en-US" sz="1200" b="0" kern="1200" dirty="0" smtClean="0">
                <a:solidFill>
                  <a:schemeClr val="tx1"/>
                </a:solidFill>
                <a:effectLst/>
                <a:latin typeface="+mn-lt"/>
                <a:ea typeface="+mn-ea"/>
                <a:cs typeface="+mn-cs"/>
              </a:rPr>
              <a:t> (a measurement), or </a:t>
            </a:r>
            <a:r>
              <a:rPr lang="en-US" sz="1200" b="0" i="1" kern="1200" dirty="0" smtClean="0">
                <a:solidFill>
                  <a:schemeClr val="tx1"/>
                </a:solidFill>
                <a:effectLst/>
                <a:latin typeface="+mn-lt"/>
                <a:ea typeface="+mn-ea"/>
                <a:cs typeface="+mn-cs"/>
              </a:rPr>
              <a:t>qualitative</a:t>
            </a:r>
            <a:r>
              <a:rPr lang="en-US" sz="1200" b="0" kern="1200" dirty="0" smtClean="0">
                <a:solidFill>
                  <a:schemeClr val="tx1"/>
                </a:solidFill>
                <a:effectLst/>
                <a:latin typeface="+mn-lt"/>
                <a:ea typeface="+mn-ea"/>
                <a:cs typeface="+mn-cs"/>
              </a:rPr>
              <a:t> (a value in a finite set).  </a:t>
            </a:r>
            <a:r>
              <a:rPr lang="en-US" sz="1200" b="0" i="1" kern="1200" dirty="0" smtClean="0">
                <a:solidFill>
                  <a:schemeClr val="tx1"/>
                </a:solidFill>
                <a:effectLst/>
                <a:latin typeface="+mn-lt"/>
                <a:ea typeface="+mn-ea"/>
                <a:cs typeface="+mn-cs"/>
              </a:rPr>
              <a:t>Regression</a:t>
            </a:r>
            <a:r>
              <a:rPr lang="en-US" sz="1200" b="0" kern="1200" dirty="0" smtClean="0">
                <a:solidFill>
                  <a:schemeClr val="tx1"/>
                </a:solidFill>
                <a:effectLst/>
                <a:latin typeface="+mn-lt"/>
                <a:ea typeface="+mn-ea"/>
                <a:cs typeface="+mn-cs"/>
              </a:rPr>
              <a:t> is the prediction of </a:t>
            </a:r>
            <a:r>
              <a:rPr lang="en-US" sz="1200" b="0" i="1" kern="1200" dirty="0" smtClean="0">
                <a:solidFill>
                  <a:schemeClr val="tx1"/>
                </a:solidFill>
                <a:effectLst/>
                <a:latin typeface="+mn-lt"/>
                <a:ea typeface="+mn-ea"/>
                <a:cs typeface="+mn-cs"/>
              </a:rPr>
              <a:t>quantitative</a:t>
            </a:r>
            <a:r>
              <a:rPr lang="en-US" sz="1200" b="0" kern="1200" dirty="0" smtClean="0">
                <a:solidFill>
                  <a:schemeClr val="tx1"/>
                </a:solidFill>
                <a:effectLst/>
                <a:latin typeface="+mn-lt"/>
                <a:ea typeface="+mn-ea"/>
                <a:cs typeface="+mn-cs"/>
              </a:rPr>
              <a:t> output.  </a:t>
            </a:r>
            <a:r>
              <a:rPr lang="en-US" sz="1200" b="0" i="1" kern="1200" dirty="0" smtClean="0">
                <a:solidFill>
                  <a:schemeClr val="tx1"/>
                </a:solidFill>
                <a:effectLst/>
                <a:latin typeface="+mn-lt"/>
                <a:ea typeface="+mn-ea"/>
                <a:cs typeface="+mn-cs"/>
              </a:rPr>
              <a:t>Classification</a:t>
            </a:r>
            <a:r>
              <a:rPr lang="en-US" sz="1200" b="0" kern="1200" dirty="0" smtClean="0">
                <a:solidFill>
                  <a:schemeClr val="tx1"/>
                </a:solidFill>
                <a:effectLst/>
                <a:latin typeface="+mn-lt"/>
                <a:ea typeface="+mn-ea"/>
                <a:cs typeface="+mn-cs"/>
              </a:rPr>
              <a:t> is the prediction of </a:t>
            </a:r>
            <a:r>
              <a:rPr lang="en-US" sz="1200" b="0" i="1" kern="1200" dirty="0" smtClean="0">
                <a:solidFill>
                  <a:schemeClr val="tx1"/>
                </a:solidFill>
                <a:effectLst/>
                <a:latin typeface="+mn-lt"/>
                <a:ea typeface="+mn-ea"/>
                <a:cs typeface="+mn-cs"/>
              </a:rPr>
              <a:t>qualitative</a:t>
            </a:r>
            <a:r>
              <a:rPr lang="en-US" sz="1200" b="0" kern="1200" dirty="0" smtClean="0">
                <a:solidFill>
                  <a:schemeClr val="tx1"/>
                </a:solidFill>
                <a:effectLst/>
                <a:latin typeface="+mn-lt"/>
                <a:ea typeface="+mn-ea"/>
                <a:cs typeface="+mn-cs"/>
              </a:rPr>
              <a:t> output. </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Similarly </a:t>
            </a:r>
            <a:r>
              <a:rPr lang="en-US" sz="1200" i="1" kern="1200" dirty="0" smtClean="0">
                <a:solidFill>
                  <a:schemeClr val="tx1"/>
                </a:solidFill>
                <a:effectLst/>
                <a:latin typeface="+mn-lt"/>
                <a:ea typeface="+mn-ea"/>
                <a:cs typeface="+mn-cs"/>
              </a:rPr>
              <a:t>features</a:t>
            </a:r>
            <a:r>
              <a:rPr lang="en-US" sz="1200" kern="1200" dirty="0" smtClean="0">
                <a:solidFill>
                  <a:schemeClr val="tx1"/>
                </a:solidFill>
                <a:effectLst/>
                <a:latin typeface="+mn-lt"/>
                <a:ea typeface="+mn-ea"/>
                <a:cs typeface="+mn-cs"/>
              </a:rPr>
              <a:t> can be either quantitative or qualitative, and for each situation different learning techniques will apply.</a:t>
            </a:r>
          </a:p>
          <a:p>
            <a:r>
              <a:rPr lang="en-US" sz="1200" b="1" kern="1200" dirty="0" smtClean="0">
                <a:solidFill>
                  <a:schemeClr val="tx1"/>
                </a:solidFill>
                <a:effectLst/>
                <a:latin typeface="+mn-lt"/>
                <a:ea typeface="+mn-ea"/>
                <a:cs typeface="+mn-cs"/>
              </a:rPr>
              <a:t>Unsupervised Learning </a:t>
            </a:r>
            <a:r>
              <a:rPr lang="en-US" sz="1200" b="0" kern="1200" dirty="0" smtClean="0">
                <a:solidFill>
                  <a:schemeClr val="tx1"/>
                </a:solidFill>
                <a:effectLst/>
                <a:latin typeface="+mn-lt"/>
                <a:ea typeface="+mn-ea"/>
                <a:cs typeface="+mn-cs"/>
              </a:rPr>
              <a:t>includes the problems where no information about the categories is known. In unsupervised learning, associations of patterns and other attributes of data are identified to organize data into </a:t>
            </a:r>
            <a:r>
              <a:rPr lang="en-US" sz="1200" b="0" i="1" kern="1200" dirty="0" smtClean="0">
                <a:solidFill>
                  <a:schemeClr val="tx1"/>
                </a:solidFill>
                <a:effectLst/>
                <a:latin typeface="+mn-lt"/>
                <a:ea typeface="+mn-ea"/>
                <a:cs typeface="+mn-cs"/>
              </a:rPr>
              <a:t>clusters</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Features </a:t>
            </a:r>
            <a:r>
              <a:rPr lang="en-US" sz="1200" b="0" kern="1200" dirty="0" smtClean="0">
                <a:solidFill>
                  <a:schemeClr val="tx1"/>
                </a:solidFill>
                <a:effectLst/>
                <a:latin typeface="+mn-lt"/>
                <a:ea typeface="+mn-ea"/>
                <a:cs typeface="+mn-cs"/>
              </a:rPr>
              <a:t>are the </a:t>
            </a:r>
            <a:r>
              <a:rPr lang="en-US" sz="1200" b="0" i="1" kern="1200" dirty="0" smtClean="0">
                <a:solidFill>
                  <a:schemeClr val="tx1"/>
                </a:solidFill>
                <a:effectLst/>
                <a:latin typeface="+mn-lt"/>
                <a:ea typeface="+mn-ea"/>
                <a:cs typeface="+mn-cs"/>
              </a:rPr>
              <a:t>input</a:t>
            </a:r>
            <a:r>
              <a:rPr lang="en-US" sz="1200" b="0" kern="1200" dirty="0" smtClean="0">
                <a:solidFill>
                  <a:schemeClr val="tx1"/>
                </a:solidFill>
                <a:effectLst/>
                <a:latin typeface="+mn-lt"/>
                <a:ea typeface="+mn-ea"/>
                <a:cs typeface="+mn-cs"/>
              </a:rPr>
              <a:t> to the model. They are also sometimes named </a:t>
            </a:r>
            <a:r>
              <a:rPr lang="en-US" sz="1200" b="0" i="1" kern="1200" dirty="0" smtClean="0">
                <a:solidFill>
                  <a:schemeClr val="tx1"/>
                </a:solidFill>
                <a:effectLst/>
                <a:latin typeface="+mn-lt"/>
                <a:ea typeface="+mn-ea"/>
                <a:cs typeface="+mn-cs"/>
              </a:rPr>
              <a:t>predictors</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Predictions</a:t>
            </a:r>
            <a:r>
              <a:rPr lang="en-US" sz="1200" b="0" kern="1200" dirty="0" smtClean="0">
                <a:solidFill>
                  <a:schemeClr val="tx1"/>
                </a:solidFill>
                <a:effectLst/>
                <a:latin typeface="+mn-lt"/>
                <a:ea typeface="+mn-ea"/>
                <a:cs typeface="+mn-cs"/>
              </a:rPr>
              <a:t> are the </a:t>
            </a:r>
            <a:r>
              <a:rPr lang="en-US" sz="1200" b="0" i="1" kern="1200" dirty="0" smtClean="0">
                <a:solidFill>
                  <a:schemeClr val="tx1"/>
                </a:solidFill>
                <a:effectLst/>
                <a:latin typeface="+mn-lt"/>
                <a:ea typeface="+mn-ea"/>
                <a:cs typeface="+mn-cs"/>
              </a:rPr>
              <a:t>output</a:t>
            </a:r>
            <a:r>
              <a:rPr lang="en-US" sz="1200" b="0" kern="1200" dirty="0" smtClean="0">
                <a:solidFill>
                  <a:schemeClr val="tx1"/>
                </a:solidFill>
                <a:effectLst/>
                <a:latin typeface="+mn-lt"/>
                <a:ea typeface="+mn-ea"/>
                <a:cs typeface="+mn-cs"/>
              </a:rPr>
              <a:t> of the model.</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Factors </a:t>
            </a:r>
            <a:r>
              <a:rPr lang="en-US" sz="1200" b="0" kern="1200" dirty="0" smtClean="0">
                <a:solidFill>
                  <a:schemeClr val="tx1"/>
                </a:solidFill>
                <a:effectLst/>
                <a:latin typeface="+mn-lt"/>
                <a:ea typeface="+mn-ea"/>
                <a:cs typeface="+mn-cs"/>
              </a:rPr>
              <a:t>are used to name </a:t>
            </a:r>
            <a:r>
              <a:rPr lang="en-US" sz="1200" b="0" i="1" kern="1200" dirty="0" smtClean="0">
                <a:solidFill>
                  <a:schemeClr val="tx1"/>
                </a:solidFill>
                <a:effectLst/>
                <a:latin typeface="+mn-lt"/>
                <a:ea typeface="+mn-ea"/>
                <a:cs typeface="+mn-cs"/>
              </a:rPr>
              <a:t>features</a:t>
            </a:r>
            <a:r>
              <a:rPr lang="en-US" sz="1200" b="0" kern="1200" dirty="0" smtClean="0">
                <a:solidFill>
                  <a:schemeClr val="tx1"/>
                </a:solidFill>
                <a:effectLst/>
                <a:latin typeface="+mn-lt"/>
                <a:ea typeface="+mn-ea"/>
                <a:cs typeface="+mn-cs"/>
              </a:rPr>
              <a:t> that are </a:t>
            </a:r>
            <a:r>
              <a:rPr lang="en-US" sz="1200" b="0" i="1" kern="1200" dirty="0" smtClean="0">
                <a:solidFill>
                  <a:schemeClr val="tx1"/>
                </a:solidFill>
                <a:effectLst/>
                <a:latin typeface="+mn-lt"/>
                <a:ea typeface="+mn-ea"/>
                <a:cs typeface="+mn-cs"/>
              </a:rPr>
              <a:t>qualitative</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Tasks in Predictive Analytics</a:t>
            </a:r>
          </a:p>
          <a:p>
            <a:r>
              <a:rPr lang="en-US" sz="1200" kern="1200" dirty="0" smtClean="0">
                <a:solidFill>
                  <a:schemeClr val="tx1"/>
                </a:solidFill>
                <a:effectLst/>
                <a:latin typeface="+mn-lt"/>
                <a:ea typeface="+mn-ea"/>
                <a:cs typeface="+mn-cs"/>
              </a:rPr>
              <a:t>There are general tasks that may be used in the process of making predictions. Those tasks are enumerated below.</a:t>
            </a:r>
          </a:p>
          <a:p>
            <a:r>
              <a:rPr lang="en-US" sz="1200" b="1" kern="1200" dirty="0" smtClean="0">
                <a:solidFill>
                  <a:schemeClr val="tx1"/>
                </a:solidFill>
                <a:effectLst/>
                <a:latin typeface="+mn-lt"/>
                <a:ea typeface="+mn-ea"/>
                <a:cs typeface="+mn-cs"/>
              </a:rPr>
              <a:t>Classification and Regression</a:t>
            </a:r>
          </a:p>
          <a:p>
            <a:r>
              <a:rPr lang="en-US" sz="1200" b="0" i="1" kern="1200" dirty="0" smtClean="0">
                <a:solidFill>
                  <a:schemeClr val="tx1"/>
                </a:solidFill>
                <a:effectLst/>
                <a:latin typeface="+mn-lt"/>
                <a:ea typeface="+mn-ea"/>
                <a:cs typeface="+mn-cs"/>
              </a:rPr>
              <a:t>Classification</a:t>
            </a:r>
            <a:r>
              <a:rPr lang="en-US" sz="1200" b="1"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 the set of problems for which we attempt to predict values of categorical variables from input variables. A traditional example of a binary classification problem is determining whether an input email is spam or not. Typical classification techniques are </a:t>
            </a:r>
            <a:r>
              <a:rPr lang="en-US" sz="1200" b="0" i="1" kern="1200" dirty="0" smtClean="0">
                <a:solidFill>
                  <a:schemeClr val="tx1"/>
                </a:solidFill>
                <a:effectLst/>
                <a:latin typeface="+mn-lt"/>
                <a:ea typeface="+mn-ea"/>
                <a:cs typeface="+mn-cs"/>
              </a:rPr>
              <a:t>decision trees</a:t>
            </a:r>
            <a:r>
              <a:rPr lang="en-US" sz="1200" b="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neural network</a:t>
            </a:r>
            <a:r>
              <a:rPr lang="en-US" sz="1200" b="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Naïve Bayes</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Regression</a:t>
            </a:r>
            <a:r>
              <a:rPr lang="en-US" sz="1200" b="1"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includes the problems where we attempt to predict the value of continuous variables from input variables. For example predict the selling price of single family homes from several features such as square-footage (quantitative), or categorical variables: location (zip-code, state, etc.), style of home (ranch, two-story, etc.). Popular techniques for regressions are </a:t>
            </a:r>
            <a:r>
              <a:rPr lang="en-US" sz="1200" b="0" i="1" kern="1200" dirty="0" smtClean="0">
                <a:solidFill>
                  <a:schemeClr val="tx1"/>
                </a:solidFill>
                <a:effectLst/>
                <a:latin typeface="+mn-lt"/>
                <a:ea typeface="+mn-ea"/>
                <a:cs typeface="+mn-cs"/>
              </a:rPr>
              <a:t>linear regression</a:t>
            </a:r>
            <a:r>
              <a:rPr lang="en-US" sz="1200" b="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logistic regression.</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Time Series Analysis and Forecasting </a:t>
            </a:r>
          </a:p>
          <a:p>
            <a:r>
              <a:rPr lang="en-US" sz="1200" b="0" kern="1200" dirty="0" smtClean="0">
                <a:solidFill>
                  <a:schemeClr val="tx1"/>
                </a:solidFill>
                <a:effectLst/>
                <a:latin typeface="+mn-lt"/>
                <a:ea typeface="+mn-ea"/>
                <a:cs typeface="+mn-cs"/>
              </a:rPr>
              <a:t>Forecasting has for objective to predict the value of time series variables. The input is a series of values through time and the output is the predictions of those values at a future time. Techniques include </a:t>
            </a:r>
            <a:r>
              <a:rPr lang="en-US" sz="1200" b="0" i="1" kern="1200" dirty="0" smtClean="0">
                <a:solidFill>
                  <a:schemeClr val="tx1"/>
                </a:solidFill>
                <a:effectLst/>
                <a:latin typeface="+mn-lt"/>
                <a:ea typeface="+mn-ea"/>
                <a:cs typeface="+mn-cs"/>
              </a:rPr>
              <a:t>exponential smoothing</a:t>
            </a:r>
            <a:r>
              <a:rPr lang="en-US" sz="1200" b="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ARIMA methods</a:t>
            </a:r>
            <a:r>
              <a:rPr lang="en-US" sz="1200" b="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seasonal decomposition</a:t>
            </a:r>
            <a:r>
              <a:rPr lang="en-US" sz="1200" b="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spectrum analysis</a:t>
            </a:r>
            <a:r>
              <a:rPr lang="en-US" sz="1200" b="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Fast Fourier Transforms</a:t>
            </a:r>
            <a:r>
              <a:rPr lang="en-US" sz="1200" b="0" kern="1200" dirty="0" smtClean="0">
                <a:solidFill>
                  <a:schemeClr val="tx1"/>
                </a:solidFill>
                <a:effectLst/>
                <a:latin typeface="+mn-lt"/>
                <a:ea typeface="+mn-ea"/>
                <a:cs typeface="+mn-cs"/>
              </a:rPr>
              <a:t>. There exists extended literature on time series analysis.</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Unsupervised Learning</a:t>
            </a:r>
          </a:p>
          <a:p>
            <a:r>
              <a:rPr lang="en-US" sz="1200" kern="1200" dirty="0" smtClean="0">
                <a:solidFill>
                  <a:schemeClr val="tx1"/>
                </a:solidFill>
                <a:effectLst/>
                <a:latin typeface="+mn-lt"/>
                <a:ea typeface="+mn-ea"/>
                <a:cs typeface="+mn-cs"/>
              </a:rPr>
              <a:t>In the techniques used in </a:t>
            </a:r>
            <a:r>
              <a:rPr lang="en-US" sz="1200" i="1" kern="1200" dirty="0" smtClean="0">
                <a:solidFill>
                  <a:schemeClr val="tx1"/>
                </a:solidFill>
                <a:effectLst/>
                <a:latin typeface="+mn-lt"/>
                <a:ea typeface="+mn-ea"/>
                <a:cs typeface="+mn-cs"/>
              </a:rPr>
              <a:t>unsupervised learning, </a:t>
            </a:r>
            <a:r>
              <a:rPr lang="en-US" sz="1200" kern="1200" dirty="0" smtClean="0">
                <a:solidFill>
                  <a:schemeClr val="tx1"/>
                </a:solidFill>
                <a:effectLst/>
                <a:latin typeface="+mn-lt"/>
                <a:ea typeface="+mn-ea"/>
                <a:cs typeface="+mn-cs"/>
              </a:rPr>
              <a:t>input data are grouped based on similar attributes. The number of attributes and information about them is not known.</a:t>
            </a:r>
          </a:p>
          <a:p>
            <a:r>
              <a:rPr lang="en-US" sz="1200" b="1" i="1" kern="1200" dirty="0" smtClean="0">
                <a:solidFill>
                  <a:schemeClr val="tx1"/>
                </a:solidFill>
                <a:effectLst/>
                <a:latin typeface="+mn-lt"/>
                <a:ea typeface="+mn-ea"/>
                <a:cs typeface="+mn-cs"/>
              </a:rPr>
              <a:t>Cluster Analysis</a:t>
            </a:r>
          </a:p>
          <a:p>
            <a:r>
              <a:rPr lang="en-US" sz="1200" kern="1200" dirty="0" smtClean="0">
                <a:solidFill>
                  <a:schemeClr val="tx1"/>
                </a:solidFill>
                <a:effectLst/>
                <a:latin typeface="+mn-lt"/>
                <a:ea typeface="+mn-ea"/>
                <a:cs typeface="+mn-cs"/>
              </a:rPr>
              <a:t>Also named </a:t>
            </a:r>
            <a:r>
              <a:rPr lang="en-US" sz="1200" i="1" kern="1200" dirty="0" smtClean="0">
                <a:solidFill>
                  <a:schemeClr val="tx1"/>
                </a:solidFill>
                <a:effectLst/>
                <a:latin typeface="+mn-lt"/>
                <a:ea typeface="+mn-ea"/>
                <a:cs typeface="+mn-cs"/>
              </a:rPr>
              <a:t>segmentation</a:t>
            </a:r>
            <a:r>
              <a:rPr lang="en-US" sz="1200" kern="1200" dirty="0" smtClean="0">
                <a:solidFill>
                  <a:schemeClr val="tx1"/>
                </a:solidFill>
                <a:effectLst/>
                <a:latin typeface="+mn-lt"/>
                <a:ea typeface="+mn-ea"/>
                <a:cs typeface="+mn-cs"/>
              </a:rPr>
              <a:t>, the techniques consist in grouping a collection of objects into </a:t>
            </a:r>
            <a:r>
              <a:rPr lang="en-US" sz="1200" i="1" kern="1200" dirty="0" smtClean="0">
                <a:solidFill>
                  <a:schemeClr val="tx1"/>
                </a:solidFill>
                <a:effectLst/>
                <a:latin typeface="+mn-lt"/>
                <a:ea typeface="+mn-ea"/>
                <a:cs typeface="+mn-cs"/>
              </a:rPr>
              <a:t>clusters</a:t>
            </a:r>
            <a:r>
              <a:rPr lang="en-US" sz="1200" kern="1200" dirty="0" smtClean="0">
                <a:solidFill>
                  <a:schemeClr val="tx1"/>
                </a:solidFill>
                <a:effectLst/>
                <a:latin typeface="+mn-lt"/>
                <a:ea typeface="+mn-ea"/>
                <a:cs typeface="+mn-cs"/>
              </a:rPr>
              <a:t>, so that all objects within a cluster are related to one another than with objects in a different cluster. A traditional algorithm is </a:t>
            </a:r>
            <a:r>
              <a:rPr lang="en-US" sz="1200" i="1" kern="1200" dirty="0" smtClean="0">
                <a:solidFill>
                  <a:schemeClr val="tx1"/>
                </a:solidFill>
                <a:effectLst/>
                <a:latin typeface="+mn-lt"/>
                <a:ea typeface="+mn-ea"/>
                <a:cs typeface="+mn-cs"/>
              </a:rPr>
              <a:t>k-means</a:t>
            </a:r>
            <a:r>
              <a:rPr lang="en-US" sz="1200" kern="1200" dirty="0" smtClean="0">
                <a:solidFill>
                  <a:schemeClr val="tx1"/>
                </a:solidFill>
                <a:effectLst/>
                <a:latin typeface="+mn-lt"/>
                <a:ea typeface="+mn-ea"/>
                <a:cs typeface="+mn-cs"/>
              </a:rPr>
              <a:t>.</a:t>
            </a:r>
          </a:p>
          <a:p>
            <a:r>
              <a:rPr lang="en-US" sz="1200" b="1" i="1" kern="1200" dirty="0" smtClean="0">
                <a:solidFill>
                  <a:schemeClr val="tx1"/>
                </a:solidFill>
                <a:effectLst/>
                <a:latin typeface="+mn-lt"/>
                <a:ea typeface="+mn-ea"/>
                <a:cs typeface="+mn-cs"/>
              </a:rPr>
              <a:t>Association Analysis</a:t>
            </a:r>
          </a:p>
          <a:p>
            <a:r>
              <a:rPr lang="en-US" sz="1200" kern="1200" dirty="0" smtClean="0">
                <a:solidFill>
                  <a:schemeClr val="tx1"/>
                </a:solidFill>
                <a:effectLst/>
                <a:latin typeface="+mn-lt"/>
                <a:ea typeface="+mn-ea"/>
                <a:cs typeface="+mn-cs"/>
              </a:rPr>
              <a:t>It is related to cluster analysis as it is concerned with items that take place together. However the problem is different enough that it requires to be addressed differently. </a:t>
            </a:r>
            <a:r>
              <a:rPr lang="en-US" sz="1200" b="1" i="1" kern="1200" dirty="0" smtClean="0">
                <a:solidFill>
                  <a:schemeClr val="tx1"/>
                </a:solidFill>
                <a:effectLst/>
                <a:latin typeface="+mn-lt"/>
                <a:ea typeface="+mn-ea"/>
                <a:cs typeface="+mn-cs"/>
              </a:rPr>
              <a:t>Market Basket Analysis</a:t>
            </a:r>
            <a:r>
              <a:rPr lang="en-US" sz="1200" kern="1200" dirty="0" smtClean="0">
                <a:solidFill>
                  <a:schemeClr val="tx1"/>
                </a:solidFill>
                <a:effectLst/>
                <a:latin typeface="+mn-lt"/>
                <a:ea typeface="+mn-ea"/>
                <a:cs typeface="+mn-cs"/>
              </a:rPr>
              <a:t> fits in that topic. There is a set of transactions, for example products that have been purchased together; one objective is to identify those items that appear together frequently; a second objective is to determine the rules about associations. </a:t>
            </a:r>
          </a:p>
          <a:p>
            <a:r>
              <a:rPr lang="en-US" sz="1200" b="1" kern="1200" dirty="0" smtClean="0">
                <a:solidFill>
                  <a:schemeClr val="tx1"/>
                </a:solidFill>
                <a:effectLst/>
                <a:latin typeface="+mn-lt"/>
                <a:ea typeface="+mn-ea"/>
                <a:cs typeface="+mn-cs"/>
              </a:rPr>
              <a:t>Sequence Analysis </a:t>
            </a:r>
            <a:r>
              <a:rPr lang="en-US" sz="1200" b="0" kern="1200" dirty="0" smtClean="0">
                <a:solidFill>
                  <a:schemeClr val="tx1"/>
                </a:solidFill>
                <a:effectLst/>
                <a:latin typeface="+mn-lt"/>
                <a:ea typeface="+mn-ea"/>
                <a:cs typeface="+mn-cs"/>
              </a:rPr>
              <a:t>is similar to time series analysis but a sequence contains discrete states instead of numerical values. The objective of the analysis is to identify and extract non obvious rules about the sequence. Examples of sequence analysis are phone call patterns, shopping patterns, DNA sequencing.</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Topic in Classifiers</a:t>
            </a:r>
          </a:p>
          <a:p>
            <a:r>
              <a:rPr lang="en-US" sz="1200" kern="1200" dirty="0" smtClean="0">
                <a:solidFill>
                  <a:schemeClr val="tx1"/>
                </a:solidFill>
                <a:effectLst/>
                <a:latin typeface="+mn-lt"/>
                <a:ea typeface="+mn-ea"/>
                <a:cs typeface="+mn-cs"/>
              </a:rPr>
              <a:t>There are three steps in the classification process, training, testing and the actual prediction for new input data.</a:t>
            </a:r>
          </a:p>
          <a:p>
            <a:r>
              <a:rPr lang="en-US" sz="1200" b="1" kern="1200" dirty="0" smtClean="0">
                <a:solidFill>
                  <a:schemeClr val="tx1"/>
                </a:solidFill>
                <a:effectLst/>
                <a:latin typeface="+mn-lt"/>
                <a:ea typeface="+mn-ea"/>
                <a:cs typeface="+mn-cs"/>
              </a:rPr>
              <a:t>Training Data </a:t>
            </a:r>
            <a:r>
              <a:rPr lang="en-US" sz="1200" b="0" kern="1200" dirty="0" smtClean="0">
                <a:solidFill>
                  <a:schemeClr val="tx1"/>
                </a:solidFill>
                <a:effectLst/>
                <a:latin typeface="+mn-lt"/>
                <a:ea typeface="+mn-ea"/>
                <a:cs typeface="+mn-cs"/>
              </a:rPr>
              <a:t>are required to construct the prediction rules classifiers. During the training process the parameters of the model are adjusted for the best possible accuracy; this process is named </a:t>
            </a:r>
            <a:r>
              <a:rPr lang="en-US" sz="1200" b="0" i="1" kern="1200" dirty="0" smtClean="0">
                <a:solidFill>
                  <a:schemeClr val="tx1"/>
                </a:solidFill>
                <a:effectLst/>
                <a:latin typeface="+mn-lt"/>
                <a:ea typeface="+mn-ea"/>
                <a:cs typeface="+mn-cs"/>
              </a:rPr>
              <a:t>fitting</a:t>
            </a:r>
            <a:r>
              <a:rPr lang="en-US" sz="1200" b="0" kern="1200" dirty="0" smtClean="0">
                <a:solidFill>
                  <a:schemeClr val="tx1"/>
                </a:solidFill>
                <a:effectLst/>
                <a:latin typeface="+mn-lt"/>
                <a:ea typeface="+mn-ea"/>
                <a:cs typeface="+mn-cs"/>
              </a:rPr>
              <a:t>. The fitting process depends greatly of the model algorithm used, for example least square may be used to fit a linear model to the set of training data. Results of classification may be summarized in a </a:t>
            </a:r>
            <a:r>
              <a:rPr lang="en-US" sz="1200" b="0" i="1" u="sng" kern="1200" dirty="0" smtClean="0">
                <a:solidFill>
                  <a:schemeClr val="tx1"/>
                </a:solidFill>
                <a:effectLst/>
                <a:latin typeface="+mn-lt"/>
                <a:ea typeface="+mn-ea"/>
                <a:cs typeface="+mn-cs"/>
                <a:hlinkClick r:id="rId3"/>
              </a:rPr>
              <a:t>confusion matrix</a:t>
            </a:r>
            <a:r>
              <a:rPr lang="en-US" sz="1200" b="0" kern="1200" dirty="0" smtClean="0">
                <a:solidFill>
                  <a:schemeClr val="tx1"/>
                </a:solidFill>
                <a:effectLst/>
                <a:latin typeface="+mn-lt"/>
                <a:ea typeface="+mn-ea"/>
                <a:cs typeface="+mn-cs"/>
              </a:rPr>
              <a:t>, which two rows and two columns that display the number of true positive, true negative, false positive and false negative.</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Training Error </a:t>
            </a:r>
            <a:r>
              <a:rPr lang="en-US" sz="1200" b="0" kern="1200" dirty="0" smtClean="0">
                <a:solidFill>
                  <a:schemeClr val="tx1"/>
                </a:solidFill>
                <a:effectLst/>
                <a:latin typeface="+mn-lt"/>
                <a:ea typeface="+mn-ea"/>
                <a:cs typeface="+mn-cs"/>
              </a:rPr>
              <a:t>is the error rate derived from the training set. It is typically too optimistic. The </a:t>
            </a:r>
            <a:r>
              <a:rPr lang="en-US" sz="1200" b="0" i="1" kern="1200" dirty="0" smtClean="0">
                <a:solidFill>
                  <a:schemeClr val="tx1"/>
                </a:solidFill>
                <a:effectLst/>
                <a:latin typeface="+mn-lt"/>
                <a:ea typeface="+mn-ea"/>
                <a:cs typeface="+mn-cs"/>
              </a:rPr>
              <a:t>test set</a:t>
            </a:r>
            <a:r>
              <a:rPr lang="en-US" sz="1200" b="0" kern="1200" dirty="0" smtClean="0">
                <a:solidFill>
                  <a:schemeClr val="tx1"/>
                </a:solidFill>
                <a:effectLst/>
                <a:latin typeface="+mn-lt"/>
                <a:ea typeface="+mn-ea"/>
                <a:cs typeface="+mn-cs"/>
              </a:rPr>
              <a:t> addresses that issue. One the model is optimized with the training set; it is run through the test set to determine how well it classifies that set. The new obtained error rate is named the </a:t>
            </a:r>
            <a:r>
              <a:rPr lang="en-US" sz="1200" b="0" i="1" kern="1200" dirty="0" smtClean="0">
                <a:solidFill>
                  <a:schemeClr val="tx1"/>
                </a:solidFill>
                <a:effectLst/>
                <a:latin typeface="+mn-lt"/>
                <a:ea typeface="+mn-ea"/>
                <a:cs typeface="+mn-cs"/>
              </a:rPr>
              <a:t>generalization error</a:t>
            </a:r>
            <a:r>
              <a:rPr lang="en-US" sz="1200" b="0" kern="1200" dirty="0" smtClean="0">
                <a:solidFill>
                  <a:schemeClr val="tx1"/>
                </a:solidFill>
                <a:effectLst/>
                <a:latin typeface="+mn-lt"/>
                <a:ea typeface="+mn-ea"/>
                <a:cs typeface="+mn-cs"/>
              </a:rPr>
              <a:t> is a much more reliable indicator of the accuracy of the classifier.</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Fitting the training data too well may lead to </a:t>
            </a:r>
            <a:r>
              <a:rPr lang="en-US" sz="1200" i="1" kern="1200" dirty="0" err="1" smtClean="0">
                <a:solidFill>
                  <a:schemeClr val="tx1"/>
                </a:solidFill>
                <a:effectLst/>
                <a:latin typeface="+mn-lt"/>
                <a:ea typeface="+mn-ea"/>
                <a:cs typeface="+mn-cs"/>
              </a:rPr>
              <a:t>overfitting</a:t>
            </a:r>
            <a:r>
              <a:rPr lang="en-US" sz="1200" kern="1200" dirty="0" smtClean="0">
                <a:solidFill>
                  <a:schemeClr val="tx1"/>
                </a:solidFill>
                <a:effectLst/>
                <a:latin typeface="+mn-lt"/>
                <a:ea typeface="+mn-ea"/>
                <a:cs typeface="+mn-cs"/>
              </a:rPr>
              <a:t> the model which degrades the risk of future predictions. The reverse, making the model too simple, will lead to poor generalization error and is known as </a:t>
            </a:r>
            <a:r>
              <a:rPr lang="en-US" sz="1200" i="1" kern="1200" dirty="0" err="1" smtClean="0">
                <a:solidFill>
                  <a:schemeClr val="tx1"/>
                </a:solidFill>
                <a:effectLst/>
                <a:latin typeface="+mn-lt"/>
                <a:ea typeface="+mn-ea"/>
                <a:cs typeface="+mn-cs"/>
              </a:rPr>
              <a:t>underfitting</a:t>
            </a:r>
            <a:r>
              <a:rPr lang="en-US" sz="1200" kern="1200" dirty="0" smtClean="0">
                <a:solidFill>
                  <a:schemeClr val="tx1"/>
                </a:solidFill>
                <a:effectLst/>
                <a:latin typeface="+mn-lt"/>
                <a:ea typeface="+mn-ea"/>
                <a:cs typeface="+mn-cs"/>
              </a:rPr>
              <a:t>. Assessing the generalization performance of the model is extremely important as it is a measure of the prediction capability of the model in practice.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7E956C4-11CF-4B83-965A-D18BBD8F9989}" type="slidenum">
              <a:rPr lang="en-US" smtClean="0"/>
              <a:t>21</a:t>
            </a:fld>
            <a:endParaRPr lang="en-US"/>
          </a:p>
        </p:txBody>
      </p:sp>
    </p:spTree>
    <p:extLst>
      <p:ext uri="{BB962C8B-B14F-4D97-AF65-F5344CB8AC3E}">
        <p14:creationId xmlns:p14="http://schemas.microsoft.com/office/powerpoint/2010/main" val="2498757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past 50 years the study of Machine Learning has grown from the efforts of a handful of computer engineers</a:t>
            </a:r>
          </a:p>
          <a:p>
            <a:r>
              <a:rPr lang="en-US" dirty="0" smtClean="0"/>
              <a:t>exploring whether computers could learn to play games, and a field of Statistics that largely ignored</a:t>
            </a:r>
          </a:p>
          <a:p>
            <a:r>
              <a:rPr lang="en-US" dirty="0" smtClean="0"/>
              <a:t>computational considerations, to a broad discipline that has produced fundamental statistical-computational</a:t>
            </a:r>
          </a:p>
          <a:p>
            <a:r>
              <a:rPr lang="en-US" dirty="0" smtClean="0"/>
              <a:t>theories of learning processes, has designed learning algorithms that are routinely used in commercial systems</a:t>
            </a:r>
          </a:p>
          <a:p>
            <a:r>
              <a:rPr lang="en-US" dirty="0" smtClean="0"/>
              <a:t>for speech recognition, computer vision, and a variety of other tasks, and has spun off an industry in</a:t>
            </a:r>
          </a:p>
          <a:p>
            <a:r>
              <a:rPr lang="en-US" dirty="0" smtClean="0"/>
              <a:t>data mining to discover hidden regularities in the growing volumes of online data</a:t>
            </a:r>
          </a:p>
          <a:p>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Speech recognition. </a:t>
            </a:r>
            <a:r>
              <a:rPr lang="en-US" sz="1200" b="0" i="0" u="none" strike="noStrike" kern="1200" baseline="0" dirty="0" smtClean="0">
                <a:solidFill>
                  <a:schemeClr val="tx1"/>
                </a:solidFill>
                <a:latin typeface="+mn-lt"/>
                <a:ea typeface="+mn-ea"/>
                <a:cs typeface="+mn-cs"/>
              </a:rPr>
              <a:t>Currently available commercial systems for speech recognition all use machine</a:t>
            </a:r>
          </a:p>
          <a:p>
            <a:r>
              <a:rPr lang="en-US" sz="1200" b="0" i="0" u="none" strike="noStrike" kern="1200" baseline="0" dirty="0" smtClean="0">
                <a:solidFill>
                  <a:schemeClr val="tx1"/>
                </a:solidFill>
                <a:latin typeface="+mn-lt"/>
                <a:ea typeface="+mn-ea"/>
                <a:cs typeface="+mn-cs"/>
              </a:rPr>
              <a:t>learning in one fashion or another to train the system to recognize speech. The reason is simple: the</a:t>
            </a:r>
          </a:p>
          <a:p>
            <a:r>
              <a:rPr lang="en-US" sz="1200" b="0" i="0" u="none" strike="noStrike" kern="1200" baseline="0" dirty="0" smtClean="0">
                <a:solidFill>
                  <a:schemeClr val="tx1"/>
                </a:solidFill>
                <a:latin typeface="+mn-lt"/>
                <a:ea typeface="+mn-ea"/>
                <a:cs typeface="+mn-cs"/>
              </a:rPr>
              <a:t>speech recognition accuracy is greater if one trains the system, than if one attempts to program it</a:t>
            </a:r>
          </a:p>
          <a:p>
            <a:r>
              <a:rPr lang="en-US" sz="1200" b="0" i="0" u="none" strike="noStrike" kern="1200" baseline="0" dirty="0" smtClean="0">
                <a:solidFill>
                  <a:schemeClr val="tx1"/>
                </a:solidFill>
                <a:latin typeface="+mn-lt"/>
                <a:ea typeface="+mn-ea"/>
                <a:cs typeface="+mn-cs"/>
              </a:rPr>
              <a:t>by hand. In fact, many commercial speech recognition systems involve two distinct learning phases:</a:t>
            </a:r>
          </a:p>
          <a:p>
            <a:r>
              <a:rPr lang="en-US" sz="1200" b="0" i="0" u="none" strike="noStrike" kern="1200" baseline="0" dirty="0" smtClean="0">
                <a:solidFill>
                  <a:schemeClr val="tx1"/>
                </a:solidFill>
                <a:latin typeface="+mn-lt"/>
                <a:ea typeface="+mn-ea"/>
                <a:cs typeface="+mn-cs"/>
              </a:rPr>
              <a:t>one before the software is shipped (training the general system in a speaker-independent fashion),</a:t>
            </a:r>
          </a:p>
          <a:p>
            <a:r>
              <a:rPr lang="en-US" sz="1200" b="0" i="0" u="none" strike="noStrike" kern="1200" baseline="0" dirty="0" smtClean="0">
                <a:solidFill>
                  <a:schemeClr val="tx1"/>
                </a:solidFill>
                <a:latin typeface="+mn-lt"/>
                <a:ea typeface="+mn-ea"/>
                <a:cs typeface="+mn-cs"/>
              </a:rPr>
              <a:t>and a second phase after the user purchases the software (to achieve greater accuracy by training in a</a:t>
            </a:r>
          </a:p>
          <a:p>
            <a:r>
              <a:rPr lang="en-US" sz="1200" b="0" i="0" u="none" strike="noStrike" kern="1200" baseline="0" dirty="0" smtClean="0">
                <a:solidFill>
                  <a:schemeClr val="tx1"/>
                </a:solidFill>
                <a:latin typeface="+mn-lt"/>
                <a:ea typeface="+mn-ea"/>
                <a:cs typeface="+mn-cs"/>
              </a:rPr>
              <a:t>speaker-dependent fashion).</a:t>
            </a:r>
          </a:p>
          <a:p>
            <a:r>
              <a:rPr lang="en-US" sz="1200" b="0" i="1" u="none" strike="noStrike" kern="1200" baseline="0" dirty="0" smtClean="0">
                <a:solidFill>
                  <a:schemeClr val="tx1"/>
                </a:solidFill>
                <a:latin typeface="+mn-lt"/>
                <a:ea typeface="+mn-ea"/>
                <a:cs typeface="+mn-cs"/>
              </a:rPr>
              <a:t>² Computer vision. </a:t>
            </a:r>
            <a:r>
              <a:rPr lang="en-US" sz="1200" b="0" i="0" u="none" strike="noStrike" kern="1200" baseline="0" dirty="0" smtClean="0">
                <a:solidFill>
                  <a:schemeClr val="tx1"/>
                </a:solidFill>
                <a:latin typeface="+mn-lt"/>
                <a:ea typeface="+mn-ea"/>
                <a:cs typeface="+mn-cs"/>
              </a:rPr>
              <a:t>Many current vision systems, from face recognition systems, to systems that automatically</a:t>
            </a:r>
          </a:p>
          <a:p>
            <a:r>
              <a:rPr lang="en-US" sz="1200" b="0" i="0" u="none" strike="noStrike" kern="1200" baseline="0" dirty="0" smtClean="0">
                <a:solidFill>
                  <a:schemeClr val="tx1"/>
                </a:solidFill>
                <a:latin typeface="+mn-lt"/>
                <a:ea typeface="+mn-ea"/>
                <a:cs typeface="+mn-cs"/>
              </a:rPr>
              <a:t>classify microscope images of cells, are developed using machine learning, again because</a:t>
            </a:r>
          </a:p>
          <a:p>
            <a:r>
              <a:rPr lang="en-US" sz="1200" b="0" i="0" u="none" strike="noStrike" kern="1200" baseline="0" dirty="0" smtClean="0">
                <a:solidFill>
                  <a:schemeClr val="tx1"/>
                </a:solidFill>
                <a:latin typeface="+mn-lt"/>
                <a:ea typeface="+mn-ea"/>
                <a:cs typeface="+mn-cs"/>
              </a:rPr>
              <a:t>the resulting systems are more accurate than hand-crafted programs. One massive-scale application</a:t>
            </a:r>
          </a:p>
          <a:p>
            <a:r>
              <a:rPr lang="en-US" sz="1200" b="0" i="0" u="none" strike="noStrike" kern="1200" baseline="0" dirty="0" smtClean="0">
                <a:solidFill>
                  <a:schemeClr val="tx1"/>
                </a:solidFill>
                <a:latin typeface="+mn-lt"/>
                <a:ea typeface="+mn-ea"/>
                <a:cs typeface="+mn-cs"/>
              </a:rPr>
              <a:t>of computer vision trained using machine learning is its use by the US Post Office to automatically</a:t>
            </a:r>
          </a:p>
          <a:p>
            <a:r>
              <a:rPr lang="en-US" sz="1200" b="0" i="0" u="none" strike="noStrike" kern="1200" baseline="0" dirty="0" smtClean="0">
                <a:solidFill>
                  <a:schemeClr val="tx1"/>
                </a:solidFill>
                <a:latin typeface="+mn-lt"/>
                <a:ea typeface="+mn-ea"/>
                <a:cs typeface="+mn-cs"/>
              </a:rPr>
              <a:t>sort letters containing handwritten addresses. Over 85% of handwritten mail in the US is sorted automatically,</a:t>
            </a:r>
          </a:p>
          <a:p>
            <a:r>
              <a:rPr lang="en-US" sz="1200" b="0" i="0" u="none" strike="noStrike" kern="1200" baseline="0" dirty="0" smtClean="0">
                <a:solidFill>
                  <a:schemeClr val="tx1"/>
                </a:solidFill>
                <a:latin typeface="+mn-lt"/>
                <a:ea typeface="+mn-ea"/>
                <a:cs typeface="+mn-cs"/>
              </a:rPr>
              <a:t>using handwriting analysis software trained to very high accuracy using machine learning</a:t>
            </a:r>
          </a:p>
          <a:p>
            <a:r>
              <a:rPr lang="en-US" sz="1200" b="0" i="0" u="none" strike="noStrike" kern="1200" baseline="0" dirty="0" smtClean="0">
                <a:solidFill>
                  <a:schemeClr val="tx1"/>
                </a:solidFill>
                <a:latin typeface="+mn-lt"/>
                <a:ea typeface="+mn-ea"/>
                <a:cs typeface="+mn-cs"/>
              </a:rPr>
              <a:t>over a very large data set.</a:t>
            </a:r>
          </a:p>
          <a:p>
            <a:r>
              <a:rPr lang="en-US" sz="1200" b="0" i="1" u="none" strike="noStrike" kern="1200" baseline="0" dirty="0" smtClean="0">
                <a:solidFill>
                  <a:schemeClr val="tx1"/>
                </a:solidFill>
                <a:latin typeface="+mn-lt"/>
                <a:ea typeface="+mn-ea"/>
                <a:cs typeface="+mn-cs"/>
              </a:rPr>
              <a:t>² Bio-surveillance. </a:t>
            </a:r>
            <a:r>
              <a:rPr lang="en-US" sz="1200" b="0" i="0" u="none" strike="noStrike" kern="1200" baseline="0" dirty="0" smtClean="0">
                <a:solidFill>
                  <a:schemeClr val="tx1"/>
                </a:solidFill>
                <a:latin typeface="+mn-lt"/>
                <a:ea typeface="+mn-ea"/>
                <a:cs typeface="+mn-cs"/>
              </a:rPr>
              <a:t>A variety of government efforts to detect and track disease outbreaks now use machine</a:t>
            </a:r>
          </a:p>
          <a:p>
            <a:r>
              <a:rPr lang="en-US" sz="1200" b="0" i="0" u="none" strike="noStrike" kern="1200" baseline="0" dirty="0" smtClean="0">
                <a:solidFill>
                  <a:schemeClr val="tx1"/>
                </a:solidFill>
                <a:latin typeface="+mn-lt"/>
                <a:ea typeface="+mn-ea"/>
                <a:cs typeface="+mn-cs"/>
              </a:rPr>
              <a:t>learning. For example, the RODS project involves real-time collection of admissions reports to</a:t>
            </a:r>
          </a:p>
          <a:p>
            <a:r>
              <a:rPr lang="en-US" sz="1200" b="0" i="0" u="none" strike="noStrike" kern="1200" baseline="0" dirty="0" smtClean="0">
                <a:solidFill>
                  <a:schemeClr val="tx1"/>
                </a:solidFill>
                <a:latin typeface="+mn-lt"/>
                <a:ea typeface="+mn-ea"/>
                <a:cs typeface="+mn-cs"/>
              </a:rPr>
              <a:t>emergency rooms across western Pennsylvania, and the use of machine learning software to learn the</a:t>
            </a:r>
          </a:p>
          <a:p>
            <a:r>
              <a:rPr lang="en-US" sz="1200" b="0" i="0" u="none" strike="noStrike" kern="1200" baseline="0" dirty="0" smtClean="0">
                <a:solidFill>
                  <a:schemeClr val="tx1"/>
                </a:solidFill>
                <a:latin typeface="+mn-lt"/>
                <a:ea typeface="+mn-ea"/>
                <a:cs typeface="+mn-cs"/>
              </a:rPr>
              <a:t>profile of typical admissions so that it can detect anomalous patterns of symptoms and their geographical</a:t>
            </a:r>
          </a:p>
          <a:p>
            <a:r>
              <a:rPr lang="en-US" sz="1200" b="0" i="0" u="none" strike="noStrike" kern="1200" baseline="0" dirty="0" smtClean="0">
                <a:solidFill>
                  <a:schemeClr val="tx1"/>
                </a:solidFill>
                <a:latin typeface="+mn-lt"/>
                <a:ea typeface="+mn-ea"/>
                <a:cs typeface="+mn-cs"/>
              </a:rPr>
              <a:t>distribution. Current work involves adding in a rich set of additional data, such as retail purchases</a:t>
            </a:r>
          </a:p>
          <a:p>
            <a:r>
              <a:rPr lang="en-US" sz="1200" b="0" i="0" u="none" strike="noStrike" kern="1200" baseline="0" dirty="0" smtClean="0">
                <a:solidFill>
                  <a:schemeClr val="tx1"/>
                </a:solidFill>
                <a:latin typeface="+mn-lt"/>
                <a:ea typeface="+mn-ea"/>
                <a:cs typeface="+mn-cs"/>
              </a:rPr>
              <a:t>of over-the-counter medicines to increase the information flow into the system, further increasing the</a:t>
            </a:r>
          </a:p>
          <a:p>
            <a:r>
              <a:rPr lang="en-US" sz="1200" b="0" i="0" u="none" strike="noStrike" kern="1200" baseline="0" dirty="0" smtClean="0">
                <a:solidFill>
                  <a:schemeClr val="tx1"/>
                </a:solidFill>
                <a:latin typeface="+mn-lt"/>
                <a:ea typeface="+mn-ea"/>
                <a:cs typeface="+mn-cs"/>
              </a:rPr>
              <a:t>need for automated learning methods given this even more complex data set.</a:t>
            </a:r>
          </a:p>
          <a:p>
            <a:r>
              <a:rPr lang="en-US" sz="1200" b="0" i="1" u="none" strike="noStrike" kern="1200" baseline="0" dirty="0" smtClean="0">
                <a:solidFill>
                  <a:schemeClr val="tx1"/>
                </a:solidFill>
                <a:latin typeface="+mn-lt"/>
                <a:ea typeface="+mn-ea"/>
                <a:cs typeface="+mn-cs"/>
              </a:rPr>
              <a:t>² Robot control. </a:t>
            </a:r>
            <a:r>
              <a:rPr lang="en-US" sz="1200" b="0" i="0" u="none" strike="noStrike" kern="1200" baseline="0" dirty="0" smtClean="0">
                <a:solidFill>
                  <a:schemeClr val="tx1"/>
                </a:solidFill>
                <a:latin typeface="+mn-lt"/>
                <a:ea typeface="+mn-ea"/>
                <a:cs typeface="+mn-cs"/>
              </a:rPr>
              <a:t>Machine learning methods have been successfully used in a number of robot systems.</a:t>
            </a:r>
          </a:p>
          <a:p>
            <a:r>
              <a:rPr lang="en-US" sz="1200" b="0" i="0" u="none" strike="noStrike" kern="1200" baseline="0" dirty="0" smtClean="0">
                <a:solidFill>
                  <a:schemeClr val="tx1"/>
                </a:solidFill>
                <a:latin typeface="+mn-lt"/>
                <a:ea typeface="+mn-ea"/>
                <a:cs typeface="+mn-cs"/>
              </a:rPr>
              <a:t>For example, several researchers have demonstrated the use of machine learning to acquire control</a:t>
            </a:r>
          </a:p>
          <a:p>
            <a:r>
              <a:rPr lang="en-US" sz="1200" b="0" i="0" u="none" strike="noStrike" kern="1200" baseline="0" dirty="0" smtClean="0">
                <a:solidFill>
                  <a:schemeClr val="tx1"/>
                </a:solidFill>
                <a:latin typeface="+mn-lt"/>
                <a:ea typeface="+mn-ea"/>
                <a:cs typeface="+mn-cs"/>
              </a:rPr>
              <a:t>strategies for stable helicopter flight and helicopter aerobatics. The recent </a:t>
            </a:r>
            <a:r>
              <a:rPr lang="en-US" sz="1200" b="0" i="0" u="none" strike="noStrike" kern="1200" baseline="0" dirty="0" err="1" smtClean="0">
                <a:solidFill>
                  <a:schemeClr val="tx1"/>
                </a:solidFill>
                <a:latin typeface="+mn-lt"/>
                <a:ea typeface="+mn-ea"/>
                <a:cs typeface="+mn-cs"/>
              </a:rPr>
              <a:t>Darpa</a:t>
            </a:r>
            <a:r>
              <a:rPr lang="en-US" sz="1200" b="0" i="0" u="none" strike="noStrike" kern="1200" baseline="0" dirty="0" smtClean="0">
                <a:solidFill>
                  <a:schemeClr val="tx1"/>
                </a:solidFill>
                <a:latin typeface="+mn-lt"/>
                <a:ea typeface="+mn-ea"/>
                <a:cs typeface="+mn-cs"/>
              </a:rPr>
              <a:t>-sponsored competition</a:t>
            </a:r>
          </a:p>
          <a:p>
            <a:r>
              <a:rPr lang="en-US" sz="1200" b="0" i="0" u="none" strike="noStrike" kern="1200" baseline="0" dirty="0" smtClean="0">
                <a:solidFill>
                  <a:schemeClr val="tx1"/>
                </a:solidFill>
                <a:latin typeface="+mn-lt"/>
                <a:ea typeface="+mn-ea"/>
                <a:cs typeface="+mn-cs"/>
              </a:rPr>
              <a:t>involving a robot driving autonomously for over 100 miles in the desert was won by a robot that</a:t>
            </a:r>
          </a:p>
          <a:p>
            <a:r>
              <a:rPr lang="en-US" sz="1200" b="0" i="0" u="none" strike="noStrike" kern="1200" baseline="0" dirty="0" smtClean="0">
                <a:solidFill>
                  <a:schemeClr val="tx1"/>
                </a:solidFill>
                <a:latin typeface="+mn-lt"/>
                <a:ea typeface="+mn-ea"/>
                <a:cs typeface="+mn-cs"/>
              </a:rPr>
              <a:t>used machine learning to refine its ability to detect distant objects (training itself from self-collected</a:t>
            </a:r>
          </a:p>
          <a:p>
            <a:r>
              <a:rPr lang="en-US" sz="1200" b="0" i="0" u="none" strike="noStrike" kern="1200" baseline="0" dirty="0" smtClean="0">
                <a:solidFill>
                  <a:schemeClr val="tx1"/>
                </a:solidFill>
                <a:latin typeface="+mn-lt"/>
                <a:ea typeface="+mn-ea"/>
                <a:cs typeface="+mn-cs"/>
              </a:rPr>
              <a:t>data consisting of terrain seen initially in the distance, and seen later up close).</a:t>
            </a:r>
          </a:p>
          <a:p>
            <a:r>
              <a:rPr lang="en-US" sz="1200" b="0" i="1" u="none" strike="noStrike" kern="1200" baseline="0" dirty="0" smtClean="0">
                <a:solidFill>
                  <a:schemeClr val="tx1"/>
                </a:solidFill>
                <a:latin typeface="+mn-lt"/>
                <a:ea typeface="+mn-ea"/>
                <a:cs typeface="+mn-cs"/>
              </a:rPr>
              <a:t>² Accelerating empirical sciences. </a:t>
            </a:r>
            <a:r>
              <a:rPr lang="en-US" sz="1200" b="0" i="0" u="none" strike="noStrike" kern="1200" baseline="0" dirty="0" smtClean="0">
                <a:solidFill>
                  <a:schemeClr val="tx1"/>
                </a:solidFill>
                <a:latin typeface="+mn-lt"/>
                <a:ea typeface="+mn-ea"/>
                <a:cs typeface="+mn-cs"/>
              </a:rPr>
              <a:t>Many data-intensive sciences now make use of machine learning</a:t>
            </a:r>
          </a:p>
          <a:p>
            <a:r>
              <a:rPr lang="en-US" sz="1200" b="0" i="0" u="none" strike="noStrike" kern="1200" baseline="0" dirty="0" smtClean="0">
                <a:solidFill>
                  <a:schemeClr val="tx1"/>
                </a:solidFill>
                <a:latin typeface="+mn-lt"/>
                <a:ea typeface="+mn-ea"/>
                <a:cs typeface="+mn-cs"/>
              </a:rPr>
              <a:t>methods to aid in the scientific discovery process. Machine learning is being used to learn models</a:t>
            </a:r>
          </a:p>
          <a:p>
            <a:r>
              <a:rPr lang="en-US" sz="1200" b="0" i="0" u="none" strike="noStrike" kern="1200" baseline="0" dirty="0" smtClean="0">
                <a:solidFill>
                  <a:schemeClr val="tx1"/>
                </a:solidFill>
                <a:latin typeface="+mn-lt"/>
                <a:ea typeface="+mn-ea"/>
                <a:cs typeface="+mn-cs"/>
              </a:rPr>
              <a:t>of gene expression in the cell from high-throughput data, to discover unusual astronomical objects</a:t>
            </a:r>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22</a:t>
            </a:fld>
            <a:endParaRPr lang="en-US"/>
          </a:p>
        </p:txBody>
      </p:sp>
    </p:spTree>
    <p:extLst>
      <p:ext uri="{BB962C8B-B14F-4D97-AF65-F5344CB8AC3E}">
        <p14:creationId xmlns:p14="http://schemas.microsoft.com/office/powerpoint/2010/main" val="1863973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Итак для успешного ведения бизнеса в современном мире необходимо применение все более сложных подходов к управлению</a:t>
            </a:r>
          </a:p>
          <a:p>
            <a:r>
              <a:rPr lang="ru-RU" dirty="0" smtClean="0"/>
              <a:t>Это вызвано тем, что </a:t>
            </a:r>
            <a:r>
              <a:rPr lang="ru-RU" baseline="0" dirty="0" smtClean="0"/>
              <a:t>мир ставит новые условия ведения дел благодаря своей многосторонности, неопределенности и постоянным изменениям</a:t>
            </a:r>
          </a:p>
          <a:p>
            <a:endParaRPr lang="ru-RU" baseline="0" dirty="0" smtClean="0"/>
          </a:p>
          <a:p>
            <a:r>
              <a:rPr lang="ru-RU" baseline="0" dirty="0" smtClean="0"/>
              <a:t>Военный стратег Джон </a:t>
            </a:r>
            <a:r>
              <a:rPr lang="ru-RU" baseline="0" dirty="0" err="1" smtClean="0"/>
              <a:t>Бойд</a:t>
            </a:r>
            <a:r>
              <a:rPr lang="ru-RU" baseline="0" dirty="0" smtClean="0"/>
              <a:t> говорит о необходимости интуиции внутри нас для принятия быстрых и верных решений</a:t>
            </a:r>
          </a:p>
          <a:p>
            <a:endParaRPr lang="ru-RU" dirty="0" smtClean="0"/>
          </a:p>
          <a:p>
            <a:r>
              <a:rPr lang="ru-RU" dirty="0" smtClean="0"/>
              <a:t>Сегодня</a:t>
            </a:r>
            <a:r>
              <a:rPr lang="ru-RU" baseline="0" dirty="0" smtClean="0"/>
              <a:t> мы будем говорить не о человеческой интуиции а о машинной интуиции, появляющейся благодаря доступности огромных объемов информации о участвующих в рассматриваемом процессе объектов и возможностях их обработки благодаря алгоритмам статистики и машинного обучения</a:t>
            </a:r>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3</a:t>
            </a:fld>
            <a:endParaRPr lang="en-US"/>
          </a:p>
        </p:txBody>
      </p:sp>
    </p:spTree>
    <p:extLst>
      <p:ext uri="{BB962C8B-B14F-4D97-AF65-F5344CB8AC3E}">
        <p14:creationId xmlns:p14="http://schemas.microsoft.com/office/powerpoint/2010/main" val="1052147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975" indent="-180975">
              <a:buFont typeface="Arial" pitchFamily="34" charset="0"/>
              <a:buChar char="•"/>
            </a:pPr>
            <a:r>
              <a:rPr lang="ru-RU" sz="1200" dirty="0" smtClean="0"/>
              <a:t>Намного больше оборудования (сотни тысяч единиц и более)</a:t>
            </a:r>
          </a:p>
          <a:p>
            <a:pPr marL="180975" indent="-180975">
              <a:buFont typeface="Arial" pitchFamily="34" charset="0"/>
              <a:buChar char="•"/>
            </a:pPr>
            <a:r>
              <a:rPr lang="ru-RU" sz="1200" dirty="0" smtClean="0"/>
              <a:t>Надежная живучая система из ненадежных компонентов</a:t>
            </a:r>
          </a:p>
          <a:p>
            <a:pPr marL="180975" indent="-180975">
              <a:buFont typeface="Arial" pitchFamily="34" charset="0"/>
              <a:buChar char="•"/>
            </a:pPr>
            <a:r>
              <a:rPr lang="ru-RU" sz="1200" dirty="0" smtClean="0"/>
              <a:t>Система должна быть очень гибкой и основанной на самообслуживании</a:t>
            </a:r>
          </a:p>
          <a:p>
            <a:pPr marL="180975" indent="-180975">
              <a:buFont typeface="Arial" pitchFamily="34" charset="0"/>
              <a:buChar char="•"/>
            </a:pPr>
            <a:r>
              <a:rPr lang="ru-RU" sz="1200" dirty="0" smtClean="0"/>
              <a:t>Таксономии могут быть очень сложными</a:t>
            </a:r>
          </a:p>
          <a:p>
            <a:pPr marL="180975" indent="-180975">
              <a:buFont typeface="Arial" pitchFamily="34" charset="0"/>
              <a:buChar char="•"/>
            </a:pPr>
            <a:r>
              <a:rPr lang="ru-RU" sz="1200" dirty="0" smtClean="0"/>
              <a:t>Унификация имеет значение</a:t>
            </a:r>
          </a:p>
          <a:p>
            <a:pPr marL="180975" indent="-180975">
              <a:buFont typeface="Arial" pitchFamily="34" charset="0"/>
              <a:buChar char="•"/>
            </a:pPr>
            <a:r>
              <a:rPr lang="ru-RU" sz="1200" dirty="0" smtClean="0"/>
              <a:t>Физическая архитектура имеет значение</a:t>
            </a:r>
          </a:p>
          <a:p>
            <a:pPr marL="180975" indent="-180975">
              <a:buFont typeface="Arial" pitchFamily="34" charset="0"/>
              <a:buChar char="•"/>
            </a:pPr>
            <a:r>
              <a:rPr lang="ru-RU" sz="1200" dirty="0" smtClean="0"/>
              <a:t>Планировать загрузку и ремонт оборудования, вентиляцию, водоснабжение и пр. нужно так же тщательно, как ресурсы процессоров и памяти</a:t>
            </a:r>
          </a:p>
          <a:p>
            <a:pPr marL="180975" indent="-180975">
              <a:buFont typeface="Arial" pitchFamily="34"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25</a:t>
            </a:fld>
            <a:endParaRPr lang="en-US"/>
          </a:p>
        </p:txBody>
      </p:sp>
    </p:spTree>
    <p:extLst>
      <p:ext uri="{BB962C8B-B14F-4D97-AF65-F5344CB8AC3E}">
        <p14:creationId xmlns:p14="http://schemas.microsoft.com/office/powerpoint/2010/main" val="2480019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err="1" smtClean="0">
                <a:solidFill>
                  <a:srgbClr val="000000"/>
                </a:solidFill>
                <a:cs typeface="Segoe UI" pitchFamily="34" charset="0"/>
                <a:sym typeface="Segoe UI" pitchFamily="34" charset="0"/>
              </a:rPr>
              <a:t>Современная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платформа</a:t>
            </a:r>
            <a:r>
              <a:rPr lang="en-US" dirty="0" smtClean="0">
                <a:solidFill>
                  <a:srgbClr val="000000"/>
                </a:solidFill>
                <a:cs typeface="Segoe UI" pitchFamily="34" charset="0"/>
                <a:sym typeface="Segoe UI" pitchFamily="34" charset="0"/>
              </a:rPr>
              <a:t> Windows Azure </a:t>
            </a:r>
            <a:r>
              <a:rPr lang="en-US" dirty="0" err="1" smtClean="0">
                <a:solidFill>
                  <a:srgbClr val="000000"/>
                </a:solidFill>
                <a:cs typeface="Segoe UI" pitchFamily="34" charset="0"/>
                <a:sym typeface="Segoe UI" pitchFamily="34" charset="0"/>
              </a:rPr>
              <a:t>включает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два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предложения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продуктов</a:t>
            </a:r>
            <a:r>
              <a:rPr lang="en-US" dirty="0" smtClean="0">
                <a:solidFill>
                  <a:srgbClr val="000000"/>
                </a:solidFill>
                <a:cs typeface="Segoe UI" pitchFamily="34" charset="0"/>
                <a:sym typeface="Segoe UI" pitchFamily="34" charset="0"/>
              </a:rPr>
              <a:t>.</a:t>
            </a:r>
          </a:p>
          <a:p>
            <a:pPr>
              <a:spcBef>
                <a:spcPct val="0"/>
              </a:spcBef>
            </a:pPr>
            <a:endParaRPr lang="en-US" dirty="0" smtClean="0">
              <a:solidFill>
                <a:srgbClr val="000000"/>
              </a:solidFill>
              <a:cs typeface="Segoe UI" pitchFamily="34" charset="0"/>
              <a:sym typeface="Segoe UI" pitchFamily="34" charset="0"/>
            </a:endParaRPr>
          </a:p>
          <a:p>
            <a:pPr>
              <a:spcBef>
                <a:spcPct val="0"/>
              </a:spcBef>
            </a:pPr>
            <a:r>
              <a:rPr lang="en-US" b="1" dirty="0" smtClean="0">
                <a:solidFill>
                  <a:srgbClr val="000000"/>
                </a:solidFill>
                <a:cs typeface="Segoe UI" pitchFamily="34" charset="0"/>
                <a:sym typeface="Segoe UI" pitchFamily="34" charset="0"/>
              </a:rPr>
              <a:t>- Windows Azure</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является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операционной</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системой</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облачных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служб</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которая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выступает</a:t>
            </a:r>
            <a:r>
              <a:rPr lang="en-US" dirty="0" smtClean="0">
                <a:solidFill>
                  <a:srgbClr val="000000"/>
                </a:solidFill>
                <a:cs typeface="Segoe UI" pitchFamily="34" charset="0"/>
                <a:sym typeface="Segoe UI" pitchFamily="34" charset="0"/>
              </a:rPr>
              <a:t> в </a:t>
            </a:r>
            <a:r>
              <a:rPr lang="en-US" dirty="0" err="1" smtClean="0">
                <a:solidFill>
                  <a:srgbClr val="000000"/>
                </a:solidFill>
                <a:cs typeface="Segoe UI" pitchFamily="34" charset="0"/>
                <a:sym typeface="Segoe UI" pitchFamily="34" charset="0"/>
              </a:rPr>
              <a:t>роли</a:t>
            </a:r>
            <a:r>
              <a:rPr lang="en-US"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среды</a:t>
            </a:r>
            <a:r>
              <a:rPr lang="en-US" b="1"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разработки</a:t>
            </a:r>
            <a:r>
              <a:rPr lang="en-US" b="1" dirty="0" smtClean="0">
                <a:solidFill>
                  <a:srgbClr val="000000"/>
                </a:solidFill>
                <a:cs typeface="Segoe UI" pitchFamily="34" charset="0"/>
                <a:sym typeface="Segoe UI" pitchFamily="34" charset="0"/>
              </a:rPr>
              <a:t> и </a:t>
            </a:r>
            <a:r>
              <a:rPr lang="en-US" b="1" dirty="0" err="1" smtClean="0">
                <a:solidFill>
                  <a:srgbClr val="000000"/>
                </a:solidFill>
                <a:cs typeface="Segoe UI" pitchFamily="34" charset="0"/>
                <a:sym typeface="Segoe UI" pitchFamily="34" charset="0"/>
              </a:rPr>
              <a:t>размещения</a:t>
            </a:r>
            <a:r>
              <a:rPr lang="en-US" b="1"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служб</a:t>
            </a:r>
            <a:r>
              <a:rPr lang="en-US" b="1" dirty="0" smtClean="0">
                <a:solidFill>
                  <a:srgbClr val="000000"/>
                </a:solidFill>
                <a:cs typeface="Segoe UI" pitchFamily="34" charset="0"/>
                <a:sym typeface="Segoe UI" pitchFamily="34" charset="0"/>
              </a:rPr>
              <a:t> </a:t>
            </a:r>
            <a:r>
              <a:rPr lang="en-US" dirty="0" smtClean="0">
                <a:solidFill>
                  <a:srgbClr val="000000"/>
                </a:solidFill>
                <a:cs typeface="Segoe UI" pitchFamily="34" charset="0"/>
                <a:sym typeface="Segoe UI" pitchFamily="34" charset="0"/>
              </a:rPr>
              <a:t>и </a:t>
            </a:r>
            <a:r>
              <a:rPr lang="en-US" b="1"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управления</a:t>
            </a:r>
            <a:r>
              <a:rPr lang="en-US" b="1"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ими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для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платформы</a:t>
            </a:r>
            <a:r>
              <a:rPr lang="en-US" dirty="0" smtClean="0">
                <a:solidFill>
                  <a:srgbClr val="000000"/>
                </a:solidFill>
                <a:cs typeface="Segoe UI" pitchFamily="34" charset="0"/>
                <a:sym typeface="Segoe UI" pitchFamily="34" charset="0"/>
              </a:rPr>
              <a:t> Windows Azure. Windows Azure </a:t>
            </a:r>
            <a:r>
              <a:rPr lang="en-US" dirty="0" err="1" smtClean="0">
                <a:solidFill>
                  <a:srgbClr val="000000"/>
                </a:solidFill>
                <a:cs typeface="Segoe UI" pitchFamily="34" charset="0"/>
                <a:sym typeface="Segoe UI" pitchFamily="34" charset="0"/>
              </a:rPr>
              <a:t>предоставляет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разработчикам</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вычисления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запросу</a:t>
            </a:r>
            <a:r>
              <a:rPr lang="en-US" dirty="0" smtClean="0">
                <a:solidFill>
                  <a:srgbClr val="000000"/>
                </a:solidFill>
                <a:cs typeface="Segoe UI" pitchFamily="34" charset="0"/>
                <a:sym typeface="Segoe UI" pitchFamily="34" charset="0"/>
              </a:rPr>
              <a:t>, а </a:t>
            </a:r>
            <a:r>
              <a:rPr lang="en-US" dirty="0" err="1" smtClean="0">
                <a:solidFill>
                  <a:srgbClr val="000000"/>
                </a:solidFill>
                <a:cs typeface="Segoe UI" pitchFamily="34" charset="0"/>
                <a:sym typeface="Segoe UI" pitchFamily="34" charset="0"/>
              </a:rPr>
              <a:t>также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хранилище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для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размещения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масштабирования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веб-приложений</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управления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ими</a:t>
            </a:r>
            <a:r>
              <a:rPr lang="en-US" dirty="0" smtClean="0">
                <a:solidFill>
                  <a:srgbClr val="000000"/>
                </a:solidFill>
                <a:cs typeface="Segoe UI" pitchFamily="34" charset="0"/>
                <a:sym typeface="Segoe UI" pitchFamily="34" charset="0"/>
              </a:rPr>
              <a:t> в </a:t>
            </a:r>
            <a:r>
              <a:rPr lang="en-US" dirty="0" err="1" smtClean="0">
                <a:solidFill>
                  <a:srgbClr val="000000"/>
                </a:solidFill>
                <a:cs typeface="Segoe UI" pitchFamily="34" charset="0"/>
                <a:sym typeface="Segoe UI" pitchFamily="34" charset="0"/>
              </a:rPr>
              <a:t>Интернете</a:t>
            </a:r>
            <a:r>
              <a:rPr lang="en-US" dirty="0" smtClean="0">
                <a:solidFill>
                  <a:srgbClr val="000000"/>
                </a:solidFill>
                <a:cs typeface="Segoe UI" pitchFamily="34" charset="0"/>
                <a:sym typeface="Segoe UI" pitchFamily="34" charset="0"/>
              </a:rPr>
              <a:t> с </a:t>
            </a:r>
            <a:r>
              <a:rPr lang="en-US" dirty="0" err="1" smtClean="0">
                <a:solidFill>
                  <a:srgbClr val="000000"/>
                </a:solidFill>
                <a:cs typeface="Segoe UI" pitchFamily="34" charset="0"/>
                <a:sym typeface="Segoe UI" pitchFamily="34" charset="0"/>
              </a:rPr>
              <a:t>помощью</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центров</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обработки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данных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Майкрософт</a:t>
            </a:r>
            <a:r>
              <a:rPr lang="en-US" dirty="0" smtClean="0">
                <a:solidFill>
                  <a:srgbClr val="000000"/>
                </a:solidFill>
                <a:cs typeface="Segoe UI" pitchFamily="34" charset="0"/>
                <a:sym typeface="Segoe UI" pitchFamily="34" charset="0"/>
              </a:rPr>
              <a:t>.</a:t>
            </a:r>
          </a:p>
          <a:p>
            <a:pPr>
              <a:spcBef>
                <a:spcPct val="0"/>
              </a:spcBef>
            </a:pPr>
            <a:endParaRPr lang="en-US" dirty="0" smtClean="0">
              <a:solidFill>
                <a:srgbClr val="000000"/>
              </a:solidFill>
              <a:cs typeface="Segoe UI" pitchFamily="34" charset="0"/>
              <a:sym typeface="Segoe UI" pitchFamily="34" charset="0"/>
            </a:endParaRPr>
          </a:p>
          <a:p>
            <a:pPr>
              <a:spcBef>
                <a:spcPct val="0"/>
              </a:spcBef>
            </a:pPr>
            <a:r>
              <a:rPr lang="en-US" b="1"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База</a:t>
            </a:r>
            <a:r>
              <a:rPr lang="en-US" b="1"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данных</a:t>
            </a:r>
            <a:r>
              <a:rPr lang="en-US" b="1" dirty="0" smtClean="0">
                <a:solidFill>
                  <a:srgbClr val="000000"/>
                </a:solidFill>
                <a:cs typeface="Segoe UI" pitchFamily="34" charset="0"/>
                <a:sym typeface="Segoe UI" pitchFamily="34" charset="0"/>
              </a:rPr>
              <a:t> SQL Azure</a:t>
            </a:r>
            <a:r>
              <a:rPr lang="en-US" dirty="0" smtClean="0">
                <a:solidFill>
                  <a:srgbClr val="000000"/>
                </a:solidFill>
                <a:cs typeface="Segoe UI" pitchFamily="34" charset="0"/>
                <a:sym typeface="Segoe UI" pitchFamily="34" charset="0"/>
              </a:rPr>
              <a:t> </a:t>
            </a:r>
            <a:r>
              <a:rPr lang="en-US" dirty="0" smtClean="0">
                <a:solidFill>
                  <a:srgbClr val="000000"/>
                </a:solidFill>
                <a:latin typeface="Segoe UI"/>
                <a:cs typeface="Segoe UI" pitchFamily="34" charset="0"/>
                <a:sym typeface="Segoe UI" pitchFamily="34" charset="0"/>
              </a:rPr>
              <a:t>—</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это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служба</a:t>
            </a:r>
            <a:r>
              <a:rPr lang="en-US"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облачной</a:t>
            </a:r>
            <a:r>
              <a:rPr lang="en-US" b="1"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реляционной</a:t>
            </a:r>
            <a:r>
              <a:rPr lang="en-US" b="1"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базы</a:t>
            </a:r>
            <a:r>
              <a:rPr lang="en-US" b="1" dirty="0" smtClean="0">
                <a:solidFill>
                  <a:srgbClr val="000000"/>
                </a:solidFill>
                <a:cs typeface="Segoe UI" pitchFamily="34" charset="0"/>
                <a:sym typeface="Segoe UI" pitchFamily="34" charset="0"/>
              </a:rPr>
              <a:t> </a:t>
            </a:r>
            <a:r>
              <a:rPr lang="en-US" b="1" dirty="0" err="1" smtClean="0">
                <a:solidFill>
                  <a:srgbClr val="000000"/>
                </a:solidFill>
                <a:cs typeface="Segoe UI" pitchFamily="34" charset="0"/>
                <a:sym typeface="Segoe UI" pitchFamily="34" charset="0"/>
              </a:rPr>
              <a:t>данных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построенная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технологиях</a:t>
            </a:r>
            <a:r>
              <a:rPr lang="en-US" dirty="0" smtClean="0">
                <a:solidFill>
                  <a:srgbClr val="000000"/>
                </a:solidFill>
                <a:cs typeface="Segoe UI" pitchFamily="34" charset="0"/>
                <a:sym typeface="Segoe UI" pitchFamily="34" charset="0"/>
              </a:rPr>
              <a:t> SQL Server. </a:t>
            </a:r>
            <a:r>
              <a:rPr lang="en-US" dirty="0" err="1" smtClean="0">
                <a:solidFill>
                  <a:srgbClr val="000000"/>
                </a:solidFill>
                <a:cs typeface="Segoe UI" pitchFamily="34" charset="0"/>
                <a:sym typeface="Segoe UI" pitchFamily="34" charset="0"/>
              </a:rPr>
              <a:t>Она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представляет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собой</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высокодоступную</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масштабируемую</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службу</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поддерживающую</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множество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пользователей</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размещаемую</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Майкрософт</a:t>
            </a:r>
            <a:r>
              <a:rPr lang="en-US" dirty="0" smtClean="0">
                <a:solidFill>
                  <a:srgbClr val="000000"/>
                </a:solidFill>
                <a:cs typeface="Segoe UI" pitchFamily="34" charset="0"/>
                <a:sym typeface="Segoe UI" pitchFamily="34" charset="0"/>
              </a:rPr>
              <a:t> в </a:t>
            </a:r>
            <a:r>
              <a:rPr lang="en-US" dirty="0" err="1" smtClean="0">
                <a:solidFill>
                  <a:srgbClr val="000000"/>
                </a:solidFill>
                <a:cs typeface="Segoe UI" pitchFamily="34" charset="0"/>
                <a:sym typeface="Segoe UI" pitchFamily="34" charset="0"/>
              </a:rPr>
              <a:t>облаке</a:t>
            </a:r>
            <a:r>
              <a:rPr lang="en-US" dirty="0" smtClean="0">
                <a:solidFill>
                  <a:srgbClr val="000000"/>
                </a:solidFill>
                <a:cs typeface="Segoe UI" pitchFamily="34" charset="0"/>
                <a:sym typeface="Segoe UI" pitchFamily="34" charset="0"/>
              </a:rPr>
              <a:t>.</a:t>
            </a:r>
          </a:p>
          <a:p>
            <a:pPr>
              <a:spcBef>
                <a:spcPct val="0"/>
              </a:spcBef>
            </a:pPr>
            <a:endParaRPr lang="en-US" dirty="0" smtClean="0">
              <a:solidFill>
                <a:srgbClr val="000000"/>
              </a:solidFill>
              <a:cs typeface="Segoe UI" pitchFamily="34" charset="0"/>
              <a:sym typeface="Segoe UI" pitchFamily="34" charset="0"/>
            </a:endParaRPr>
          </a:p>
          <a:p>
            <a:pPr>
              <a:spcBef>
                <a:spcPct val="0"/>
              </a:spcBef>
            </a:pPr>
            <a:r>
              <a:rPr lang="en-US" b="1" dirty="0" smtClean="0">
                <a:solidFill>
                  <a:srgbClr val="000000"/>
                </a:solidFill>
                <a:cs typeface="Segoe UI" pitchFamily="34" charset="0"/>
                <a:sym typeface="Segoe UI" pitchFamily="34" charset="0"/>
              </a:rPr>
              <a:t>- Windows Azure </a:t>
            </a:r>
            <a:r>
              <a:rPr lang="en-US" b="1" dirty="0" err="1" smtClean="0">
                <a:solidFill>
                  <a:srgbClr val="000000"/>
                </a:solidFill>
                <a:cs typeface="Segoe UI" pitchFamily="34" charset="0"/>
                <a:sym typeface="Segoe UI" pitchFamily="34" charset="0"/>
              </a:rPr>
              <a:t>AppFabric</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часть</a:t>
            </a:r>
            <a:r>
              <a:rPr lang="en-US" dirty="0" smtClean="0">
                <a:solidFill>
                  <a:srgbClr val="000000"/>
                </a:solidFill>
                <a:cs typeface="Segoe UI" pitchFamily="34" charset="0"/>
                <a:sym typeface="Segoe UI" pitchFamily="34" charset="0"/>
              </a:rPr>
              <a:t> Windows Azure, </a:t>
            </a:r>
            <a:r>
              <a:rPr lang="en-US" dirty="0" err="1" smtClean="0">
                <a:solidFill>
                  <a:srgbClr val="000000"/>
                </a:solidFill>
                <a:cs typeface="Segoe UI" pitchFamily="34" charset="0"/>
                <a:sym typeface="Segoe UI" pitchFamily="34" charset="0"/>
              </a:rPr>
              <a:t>предоставляет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дополнительные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возможности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инфраструктуры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приложений</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для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разработки</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выполнения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распределенных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приложений</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платформе</a:t>
            </a:r>
            <a:r>
              <a:rPr lang="en-US" dirty="0" smtClean="0">
                <a:solidFill>
                  <a:srgbClr val="000000"/>
                </a:solidFill>
                <a:cs typeface="Segoe UI" pitchFamily="34" charset="0"/>
                <a:sym typeface="Segoe UI" pitchFamily="34" charset="0"/>
              </a:rPr>
              <a:t> Windows Azure.</a:t>
            </a:r>
          </a:p>
          <a:p>
            <a:pPr>
              <a:spcBef>
                <a:spcPct val="0"/>
              </a:spcBef>
            </a:pPr>
            <a:endParaRPr lang="en-US" dirty="0" smtClean="0">
              <a:solidFill>
                <a:srgbClr val="000000"/>
              </a:solidFill>
              <a:cs typeface="Segoe UI" pitchFamily="34" charset="0"/>
              <a:sym typeface="Segoe UI" pitchFamily="34" charset="0"/>
            </a:endParaRPr>
          </a:p>
          <a:p>
            <a:pPr>
              <a:spcBef>
                <a:spcPct val="0"/>
              </a:spcBef>
            </a:pPr>
            <a:r>
              <a:rPr lang="en-US" dirty="0" err="1" smtClean="0">
                <a:solidFill>
                  <a:srgbClr val="000000"/>
                </a:solidFill>
                <a:cs typeface="Segoe UI" pitchFamily="34" charset="0"/>
                <a:sym typeface="Segoe UI" pitchFamily="34" charset="0"/>
              </a:rPr>
              <a:t>Кроме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этих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трех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продуктов</a:t>
            </a:r>
            <a:r>
              <a:rPr lang="en-US" dirty="0" smtClean="0">
                <a:solidFill>
                  <a:srgbClr val="000000"/>
                </a:solidFill>
                <a:cs typeface="Segoe UI" pitchFamily="34" charset="0"/>
                <a:sym typeface="Segoe UI" pitchFamily="34" charset="0"/>
              </a:rPr>
              <a:t> &lt;*</a:t>
            </a:r>
            <a:r>
              <a:rPr lang="en-US" dirty="0" err="1" smtClean="0">
                <a:solidFill>
                  <a:srgbClr val="000000"/>
                </a:solidFill>
                <a:cs typeface="Segoe UI" pitchFamily="34" charset="0"/>
                <a:sym typeface="Segoe UI" pitchFamily="34" charset="0"/>
              </a:rPr>
              <a:t>щелчок</a:t>
            </a:r>
            <a:r>
              <a:rPr lang="en-US" dirty="0" smtClean="0">
                <a:solidFill>
                  <a:srgbClr val="000000"/>
                </a:solidFill>
                <a:cs typeface="Segoe UI" pitchFamily="34" charset="0"/>
                <a:sym typeface="Segoe UI" pitchFamily="34" charset="0"/>
              </a:rPr>
              <a:t>*&gt; </a:t>
            </a:r>
            <a:r>
              <a:rPr lang="en-US" dirty="0" err="1" smtClean="0">
                <a:solidFill>
                  <a:srgbClr val="000000"/>
                </a:solidFill>
                <a:cs typeface="Segoe UI" pitchFamily="34" charset="0"/>
                <a:sym typeface="Segoe UI" pitchFamily="34" charset="0"/>
              </a:rPr>
              <a:t>платформа</a:t>
            </a:r>
            <a:r>
              <a:rPr lang="en-US" dirty="0" smtClean="0">
                <a:solidFill>
                  <a:srgbClr val="000000"/>
                </a:solidFill>
                <a:cs typeface="Segoe UI" pitchFamily="34" charset="0"/>
                <a:sym typeface="Segoe UI" pitchFamily="34" charset="0"/>
              </a:rPr>
              <a:t> Windows Azure </a:t>
            </a:r>
            <a:r>
              <a:rPr lang="en-US" dirty="0" err="1" smtClean="0">
                <a:solidFill>
                  <a:srgbClr val="000000"/>
                </a:solidFill>
                <a:cs typeface="Segoe UI" pitchFamily="34" charset="0"/>
                <a:sym typeface="Segoe UI" pitchFamily="34" charset="0"/>
              </a:rPr>
              <a:t>предоставляет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ресурс</a:t>
            </a:r>
            <a:r>
              <a:rPr lang="en-US" dirty="0" smtClean="0">
                <a:solidFill>
                  <a:srgbClr val="000000"/>
                </a:solidFill>
                <a:cs typeface="Segoe UI" pitchFamily="34" charset="0"/>
                <a:sym typeface="Segoe UI" pitchFamily="34" charset="0"/>
              </a:rPr>
              <a:t> Marketplace </a:t>
            </a:r>
            <a:r>
              <a:rPr lang="en-US" dirty="0" smtClean="0">
                <a:solidFill>
                  <a:srgbClr val="000000"/>
                </a:solidFill>
                <a:latin typeface="Segoe UI"/>
                <a:cs typeface="Segoe UI" pitchFamily="34" charset="0"/>
                <a:sym typeface="Segoe UI" pitchFamily="34" charset="0"/>
              </a:rPr>
              <a:t>—</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место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где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разработчики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находят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покупают</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продают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различные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услуги</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продукты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включая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следующие</a:t>
            </a:r>
            <a:r>
              <a:rPr lang="en-US" dirty="0" smtClean="0">
                <a:solidFill>
                  <a:srgbClr val="000000"/>
                </a:solidFill>
                <a:cs typeface="Segoe UI" pitchFamily="34" charset="0"/>
                <a:sym typeface="Segoe UI" pitchFamily="34" charset="0"/>
              </a:rPr>
              <a:t>:</a:t>
            </a:r>
          </a:p>
          <a:p>
            <a:pPr marL="615907" lvl="1" indent="-167975">
              <a:spcBef>
                <a:spcPct val="0"/>
              </a:spcBef>
              <a:buFontTx/>
              <a:buChar char="•"/>
            </a:pPr>
            <a:r>
              <a:rPr lang="en-US" dirty="0" err="1" smtClean="0">
                <a:solidFill>
                  <a:srgbClr val="000000"/>
                </a:solidFill>
                <a:cs typeface="Segoe UI" pitchFamily="34" charset="0"/>
                <a:sym typeface="Segoe UI" pitchFamily="34" charset="0"/>
              </a:rPr>
              <a:t>компоненты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стандартных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блоков</a:t>
            </a:r>
            <a:r>
              <a:rPr lang="en-US" dirty="0" smtClean="0">
                <a:solidFill>
                  <a:srgbClr val="000000"/>
                </a:solidFill>
                <a:cs typeface="Segoe UI" pitchFamily="34" charset="0"/>
                <a:sym typeface="Segoe UI" pitchFamily="34" charset="0"/>
              </a:rPr>
              <a:t>;</a:t>
            </a:r>
          </a:p>
          <a:p>
            <a:pPr marL="615907" lvl="1" indent="-167975">
              <a:spcBef>
                <a:spcPct val="0"/>
              </a:spcBef>
              <a:buFontTx/>
              <a:buChar char="•"/>
            </a:pPr>
            <a:r>
              <a:rPr lang="en-US" dirty="0" err="1" smtClean="0">
                <a:solidFill>
                  <a:srgbClr val="000000"/>
                </a:solidFill>
                <a:cs typeface="Segoe UI" pitchFamily="34" charset="0"/>
                <a:sym typeface="Segoe UI" pitchFamily="34" charset="0"/>
              </a:rPr>
              <a:t>учебные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материалы</a:t>
            </a:r>
            <a:r>
              <a:rPr lang="en-US" dirty="0" smtClean="0">
                <a:solidFill>
                  <a:srgbClr val="000000"/>
                </a:solidFill>
                <a:cs typeface="Segoe UI" pitchFamily="34" charset="0"/>
                <a:sym typeface="Segoe UI" pitchFamily="34" charset="0"/>
              </a:rPr>
              <a:t>;</a:t>
            </a:r>
          </a:p>
          <a:p>
            <a:pPr marL="615907" lvl="1" indent="-167975">
              <a:spcBef>
                <a:spcPct val="0"/>
              </a:spcBef>
              <a:buFontTx/>
              <a:buChar char="•"/>
            </a:pPr>
            <a:r>
              <a:rPr lang="en-US" dirty="0" err="1" smtClean="0">
                <a:solidFill>
                  <a:srgbClr val="000000"/>
                </a:solidFill>
                <a:cs typeface="Segoe UI" pitchFamily="34" charset="0"/>
                <a:sym typeface="Segoe UI" pitchFamily="34" charset="0"/>
              </a:rPr>
              <a:t>шаблоны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служб</a:t>
            </a:r>
            <a:r>
              <a:rPr lang="en-US" dirty="0" smtClean="0">
                <a:solidFill>
                  <a:srgbClr val="000000"/>
                </a:solidFill>
                <a:cs typeface="Segoe UI" pitchFamily="34" charset="0"/>
                <a:sym typeface="Segoe UI" pitchFamily="34" charset="0"/>
              </a:rPr>
              <a:t>;</a:t>
            </a:r>
          </a:p>
          <a:p>
            <a:pPr marL="615907" lvl="1" indent="-167975">
              <a:spcBef>
                <a:spcPct val="0"/>
              </a:spcBef>
              <a:buFontTx/>
              <a:buChar char="•"/>
            </a:pPr>
            <a:r>
              <a:rPr lang="en-US" dirty="0" err="1" smtClean="0">
                <a:solidFill>
                  <a:srgbClr val="000000"/>
                </a:solidFill>
                <a:cs typeface="Segoe UI" pitchFamily="34" charset="0"/>
                <a:sym typeface="Segoe UI" pitchFamily="34" charset="0"/>
              </a:rPr>
              <a:t>основные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наборы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данных</a:t>
            </a:r>
            <a:r>
              <a:rPr lang="en-US" dirty="0" smtClean="0">
                <a:solidFill>
                  <a:srgbClr val="000000"/>
                </a:solidFill>
                <a:cs typeface="Segoe UI" pitchFamily="34" charset="0"/>
                <a:sym typeface="Segoe UI" pitchFamily="34" charset="0"/>
              </a:rPr>
              <a:t>.</a:t>
            </a:r>
          </a:p>
          <a:p>
            <a:pPr marL="615907" lvl="1" indent="-167975">
              <a:spcBef>
                <a:spcPct val="0"/>
              </a:spcBef>
              <a:buFontTx/>
              <a:buChar char="•"/>
            </a:pPr>
            <a:r>
              <a:rPr lang="en-US" dirty="0" err="1" smtClean="0">
                <a:solidFill>
                  <a:srgbClr val="000000"/>
                </a:solidFill>
                <a:cs typeface="Segoe UI" pitchFamily="34" charset="0"/>
                <a:sym typeface="Segoe UI" pitchFamily="34" charset="0"/>
              </a:rPr>
              <a:t>Дополнительно</a:t>
            </a:r>
            <a:r>
              <a:rPr lang="en-US" dirty="0" smtClean="0">
                <a:solidFill>
                  <a:srgbClr val="000000"/>
                </a:solidFill>
                <a:cs typeface="Segoe UI" pitchFamily="34" charset="0"/>
                <a:sym typeface="Segoe UI" pitchFamily="34" charset="0"/>
              </a:rPr>
              <a:t> к </a:t>
            </a:r>
            <a:r>
              <a:rPr lang="en-US" dirty="0" err="1" smtClean="0">
                <a:solidFill>
                  <a:srgbClr val="000000"/>
                </a:solidFill>
                <a:cs typeface="Segoe UI" pitchFamily="34" charset="0"/>
                <a:sym typeface="Segoe UI" pitchFamily="34" charset="0"/>
              </a:rPr>
              <a:t>готовым</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услугам</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приложениям</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которые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можно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использовать</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для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создания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или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расширения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приложений</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платформы</a:t>
            </a:r>
            <a:r>
              <a:rPr lang="en-US" dirty="0" smtClean="0">
                <a:solidFill>
                  <a:srgbClr val="000000"/>
                </a:solidFill>
                <a:cs typeface="Segoe UI" pitchFamily="34" charset="0"/>
                <a:sym typeface="Segoe UI" pitchFamily="34" charset="0"/>
              </a:rPr>
              <a:t> Windows Azure</a:t>
            </a:r>
          </a:p>
          <a:p>
            <a:pPr>
              <a:spcBef>
                <a:spcPct val="0"/>
              </a:spcBef>
            </a:pPr>
            <a:endParaRPr lang="en-US" dirty="0" smtClean="0">
              <a:solidFill>
                <a:srgbClr val="000000"/>
              </a:solidFill>
              <a:cs typeface="Segoe UI" pitchFamily="34" charset="0"/>
              <a:sym typeface="Segoe UI" pitchFamily="34" charset="0"/>
            </a:endParaRPr>
          </a:p>
          <a:p>
            <a:pPr>
              <a:spcBef>
                <a:spcPct val="0"/>
              </a:spcBef>
            </a:pPr>
            <a:r>
              <a:rPr lang="en-US" dirty="0" err="1" smtClean="0">
                <a:solidFill>
                  <a:srgbClr val="000000"/>
                </a:solidFill>
                <a:cs typeface="Segoe UI" pitchFamily="34" charset="0"/>
                <a:sym typeface="Segoe UI" pitchFamily="34" charset="0"/>
              </a:rPr>
              <a:t>Начиная</a:t>
            </a:r>
            <a:r>
              <a:rPr lang="en-US" dirty="0" smtClean="0">
                <a:solidFill>
                  <a:srgbClr val="000000"/>
                </a:solidFill>
                <a:cs typeface="Segoe UI" pitchFamily="34" charset="0"/>
                <a:sym typeface="Segoe UI" pitchFamily="34" charset="0"/>
              </a:rPr>
              <a:t> с </a:t>
            </a:r>
            <a:r>
              <a:rPr lang="en-US" dirty="0" err="1" smtClean="0">
                <a:solidFill>
                  <a:srgbClr val="000000"/>
                </a:solidFill>
                <a:cs typeface="Segoe UI" pitchFamily="34" charset="0"/>
                <a:sym typeface="Segoe UI" pitchFamily="34" charset="0"/>
              </a:rPr>
              <a:t>октября</a:t>
            </a:r>
            <a:r>
              <a:rPr lang="en-US" dirty="0" smtClean="0">
                <a:solidFill>
                  <a:srgbClr val="000000"/>
                </a:solidFill>
                <a:cs typeface="Segoe UI" pitchFamily="34" charset="0"/>
                <a:sym typeface="Segoe UI" pitchFamily="34" charset="0"/>
              </a:rPr>
              <a:t>, в </a:t>
            </a:r>
            <a:r>
              <a:rPr lang="en-US" dirty="0" err="1" smtClean="0">
                <a:solidFill>
                  <a:srgbClr val="000000"/>
                </a:solidFill>
                <a:cs typeface="Segoe UI" pitchFamily="34" charset="0"/>
                <a:sym typeface="Segoe UI" pitchFamily="34" charset="0"/>
              </a:rPr>
              <a:t>разделе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DataMarket</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ресурса</a:t>
            </a:r>
            <a:r>
              <a:rPr lang="en-US" dirty="0" smtClean="0">
                <a:solidFill>
                  <a:srgbClr val="000000"/>
                </a:solidFill>
                <a:cs typeface="Segoe UI" pitchFamily="34" charset="0"/>
                <a:sym typeface="Segoe UI" pitchFamily="34" charset="0"/>
              </a:rPr>
              <a:t> Windows Azure Marketplace (</a:t>
            </a:r>
            <a:r>
              <a:rPr lang="en-US" dirty="0" err="1" smtClean="0">
                <a:solidFill>
                  <a:srgbClr val="000000"/>
                </a:solidFill>
                <a:cs typeface="Segoe UI" pitchFamily="34" charset="0"/>
                <a:sym typeface="Segoe UI" pitchFamily="34" charset="0"/>
              </a:rPr>
              <a:t>ранее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известного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под</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названием</a:t>
            </a:r>
            <a:r>
              <a:rPr lang="en-US" dirty="0" smtClean="0">
                <a:solidFill>
                  <a:srgbClr val="000000"/>
                </a:solidFill>
                <a:cs typeface="Segoe UI" pitchFamily="34" charset="0"/>
                <a:sym typeface="Segoe UI" pitchFamily="34" charset="0"/>
              </a:rPr>
              <a:t> </a:t>
            </a:r>
            <a:r>
              <a:rPr lang="en-US" dirty="0" smtClean="0">
                <a:solidFill>
                  <a:srgbClr val="000000"/>
                </a:solidFill>
                <a:latin typeface="Segoe UI"/>
                <a:cs typeface="Segoe UI" pitchFamily="34" charset="0"/>
                <a:sym typeface="Segoe UI" pitchFamily="34" charset="0"/>
              </a:rPr>
              <a:t>«</a:t>
            </a:r>
            <a:r>
              <a:rPr lang="en-US" dirty="0" smtClean="0">
                <a:solidFill>
                  <a:srgbClr val="000000"/>
                </a:solidFill>
                <a:cs typeface="Segoe UI" pitchFamily="34" charset="0"/>
                <a:sym typeface="Segoe UI" pitchFamily="34" charset="0"/>
              </a:rPr>
              <a:t>Dallas</a:t>
            </a:r>
            <a:r>
              <a:rPr lang="en-US" dirty="0" smtClean="0">
                <a:solidFill>
                  <a:srgbClr val="000000"/>
                </a:solidFill>
                <a:latin typeface="Segoe UI"/>
                <a:cs typeface="Segoe UI" pitchFamily="34" charset="0"/>
                <a:sym typeface="Segoe UI" pitchFamily="34" charset="0"/>
              </a:rPr>
              <a:t>»</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предоставляются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данные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изображения</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веб-службы</a:t>
            </a:r>
            <a:r>
              <a:rPr lang="en-US" dirty="0" smtClean="0">
                <a:solidFill>
                  <a:srgbClr val="000000"/>
                </a:solidFill>
                <a:cs typeface="Segoe UI" pitchFamily="34" charset="0"/>
                <a:sym typeface="Segoe UI" pitchFamily="34" charset="0"/>
              </a:rPr>
              <a:t> в </a:t>
            </a:r>
            <a:r>
              <a:rPr lang="en-US" dirty="0" err="1" smtClean="0">
                <a:solidFill>
                  <a:srgbClr val="000000"/>
                </a:solidFill>
                <a:cs typeface="Segoe UI" pitchFamily="34" charset="0"/>
                <a:sym typeface="Segoe UI" pitchFamily="34" charset="0"/>
              </a:rPr>
              <a:t>режиме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реального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времени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ведущих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коммерческих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поставщиков</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данных</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доверенных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общих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источников</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данных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Клиенты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могут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использовать</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DataMarket</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для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доступа</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публикации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данных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широкому</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ряду</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тем</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включая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демографические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экологические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финансовые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торговые</a:t>
            </a:r>
            <a:r>
              <a:rPr lang="en-US" dirty="0" smtClean="0">
                <a:solidFill>
                  <a:srgbClr val="000000"/>
                </a:solidFill>
                <a:cs typeface="Segoe UI" pitchFamily="34" charset="0"/>
                <a:sym typeface="Segoe UI" pitchFamily="34" charset="0"/>
              </a:rPr>
              <a:t>, а </a:t>
            </a:r>
            <a:r>
              <a:rPr lang="en-US" dirty="0" err="1" smtClean="0">
                <a:solidFill>
                  <a:srgbClr val="000000"/>
                </a:solidFill>
                <a:cs typeface="Segoe UI" pitchFamily="34" charset="0"/>
                <a:sym typeface="Segoe UI" pitchFamily="34" charset="0"/>
              </a:rPr>
              <a:t>также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погоду</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спорт</a:t>
            </a:r>
            <a:r>
              <a:rPr lang="en-US" dirty="0" smtClean="0">
                <a:solidFill>
                  <a:srgbClr val="000000"/>
                </a:solidFill>
                <a:cs typeface="Segoe UI" pitchFamily="34" charset="0"/>
                <a:sym typeface="Segoe UI" pitchFamily="34" charset="0"/>
              </a:rPr>
              <a:t>.</a:t>
            </a:r>
          </a:p>
          <a:p>
            <a:pPr>
              <a:spcBef>
                <a:spcPct val="0"/>
              </a:spcBef>
            </a:pPr>
            <a:endParaRPr lang="en-US" dirty="0" smtClean="0">
              <a:solidFill>
                <a:srgbClr val="000000"/>
              </a:solidFill>
              <a:cs typeface="Segoe UI" pitchFamily="34" charset="0"/>
              <a:sym typeface="Segoe UI" pitchFamily="34" charset="0"/>
            </a:endParaRPr>
          </a:p>
          <a:p>
            <a:pPr>
              <a:spcBef>
                <a:spcPct val="0"/>
              </a:spcBef>
            </a:pPr>
            <a:r>
              <a:rPr lang="en-US" dirty="0" smtClean="0">
                <a:solidFill>
                  <a:srgbClr val="000000"/>
                </a:solidFill>
                <a:cs typeface="Segoe UI" pitchFamily="34" charset="0"/>
                <a:sym typeface="Segoe UI" pitchFamily="34" charset="0"/>
              </a:rPr>
              <a:t>В </a:t>
            </a:r>
            <a:r>
              <a:rPr lang="en-US" dirty="0" err="1" smtClean="0">
                <a:solidFill>
                  <a:srgbClr val="000000"/>
                </a:solidFill>
                <a:cs typeface="Segoe UI" pitchFamily="34" charset="0"/>
                <a:sym typeface="Segoe UI" pitchFamily="34" charset="0"/>
              </a:rPr>
              <a:t>раздел</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приложений</a:t>
            </a:r>
            <a:r>
              <a:rPr lang="en-US" dirty="0" smtClean="0">
                <a:solidFill>
                  <a:srgbClr val="000000"/>
                </a:solidFill>
                <a:cs typeface="Segoe UI" pitchFamily="34" charset="0"/>
                <a:sym typeface="Segoe UI" pitchFamily="34" charset="0"/>
              </a:rPr>
              <a:t> Windows Azure Marketplace, </a:t>
            </a:r>
            <a:r>
              <a:rPr lang="en-US" dirty="0" err="1" smtClean="0">
                <a:solidFill>
                  <a:srgbClr val="000000"/>
                </a:solidFill>
                <a:cs typeface="Segoe UI" pitchFamily="34" charset="0"/>
                <a:sym typeface="Segoe UI" pitchFamily="34" charset="0"/>
              </a:rPr>
              <a:t>бета-версия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которого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будет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выпущена</a:t>
            </a:r>
            <a:r>
              <a:rPr lang="en-US" dirty="0" smtClean="0">
                <a:solidFill>
                  <a:srgbClr val="000000"/>
                </a:solidFill>
                <a:cs typeface="Segoe UI" pitchFamily="34" charset="0"/>
                <a:sym typeface="Segoe UI" pitchFamily="34" charset="0"/>
              </a:rPr>
              <a:t> к </a:t>
            </a:r>
            <a:r>
              <a:rPr lang="en-US" dirty="0" err="1" smtClean="0">
                <a:solidFill>
                  <a:srgbClr val="000000"/>
                </a:solidFill>
                <a:cs typeface="Segoe UI" pitchFamily="34" charset="0"/>
                <a:sym typeface="Segoe UI" pitchFamily="34" charset="0"/>
              </a:rPr>
              <a:t>концу</a:t>
            </a:r>
            <a:r>
              <a:rPr lang="en-US" dirty="0" smtClean="0">
                <a:solidFill>
                  <a:srgbClr val="000000"/>
                </a:solidFill>
                <a:cs typeface="Segoe UI" pitchFamily="34" charset="0"/>
                <a:sym typeface="Segoe UI" pitchFamily="34" charset="0"/>
              </a:rPr>
              <a:t> 2010 </a:t>
            </a:r>
            <a:r>
              <a:rPr lang="en-US" dirty="0" err="1" smtClean="0">
                <a:solidFill>
                  <a:srgbClr val="000000"/>
                </a:solidFill>
                <a:cs typeface="Segoe UI" pitchFamily="34" charset="0"/>
                <a:sym typeface="Segoe UI" pitchFamily="34" charset="0"/>
              </a:rPr>
              <a:t>года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будут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входить</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списки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стандартных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блоков</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служб</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которые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другие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разработчики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должны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включать</a:t>
            </a:r>
            <a:r>
              <a:rPr lang="en-US" dirty="0" smtClean="0">
                <a:solidFill>
                  <a:srgbClr val="000000"/>
                </a:solidFill>
                <a:cs typeface="Segoe UI" pitchFamily="34" charset="0"/>
                <a:sym typeface="Segoe UI" pitchFamily="34" charset="0"/>
              </a:rPr>
              <a:t> в </a:t>
            </a:r>
            <a:r>
              <a:rPr lang="en-US" dirty="0" err="1" smtClean="0">
                <a:solidFill>
                  <a:srgbClr val="000000"/>
                </a:solidFill>
                <a:cs typeface="Segoe UI" pitchFamily="34" charset="0"/>
                <a:sym typeface="Segoe UI" pitchFamily="34" charset="0"/>
              </a:rPr>
              <a:t>свои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приложения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для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платформы</a:t>
            </a:r>
            <a:r>
              <a:rPr lang="en-US" dirty="0" smtClean="0">
                <a:solidFill>
                  <a:srgbClr val="000000"/>
                </a:solidFill>
                <a:cs typeface="Segoe UI" pitchFamily="34" charset="0"/>
                <a:sym typeface="Segoe UI" pitchFamily="34" charset="0"/>
              </a:rPr>
              <a:t> Windows Azure.</a:t>
            </a:r>
          </a:p>
          <a:p>
            <a:pPr>
              <a:spcBef>
                <a:spcPct val="0"/>
              </a:spcBef>
            </a:pPr>
            <a:endParaRPr lang="en-US" dirty="0" smtClean="0">
              <a:solidFill>
                <a:srgbClr val="000000"/>
              </a:solidFill>
              <a:cs typeface="Segoe UI" pitchFamily="34" charset="0"/>
              <a:sym typeface="Segoe UI" pitchFamily="34" charset="0"/>
            </a:endParaRPr>
          </a:p>
          <a:p>
            <a:pPr>
              <a:spcBef>
                <a:spcPct val="0"/>
              </a:spcBef>
            </a:pPr>
            <a:endParaRPr lang="en-US" dirty="0" smtClean="0">
              <a:solidFill>
                <a:srgbClr val="000000"/>
              </a:solidFill>
              <a:cs typeface="Segoe UI" pitchFamily="34" charset="0"/>
              <a:sym typeface="Segoe UI" pitchFamily="34" charset="0"/>
            </a:endParaRPr>
          </a:p>
          <a:p>
            <a:pPr>
              <a:spcBef>
                <a:spcPct val="0"/>
              </a:spcBef>
            </a:pPr>
            <a:r>
              <a:rPr lang="en-US" dirty="0" err="1" smtClean="0">
                <a:solidFill>
                  <a:srgbClr val="000000"/>
                </a:solidFill>
                <a:cs typeface="Segoe UI" pitchFamily="34" charset="0"/>
                <a:sym typeface="Segoe UI" pitchFamily="34" charset="0"/>
              </a:rPr>
              <a:t>Выполняясь</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платформе</a:t>
            </a:r>
            <a:r>
              <a:rPr lang="en-US" dirty="0" smtClean="0">
                <a:solidFill>
                  <a:srgbClr val="000000"/>
                </a:solidFill>
                <a:cs typeface="Segoe UI" pitchFamily="34" charset="0"/>
                <a:sym typeface="Segoe UI" pitchFamily="34" charset="0"/>
              </a:rPr>
              <a:t> Windows Azure, &lt;*</a:t>
            </a:r>
            <a:r>
              <a:rPr lang="en-US" dirty="0" err="1" smtClean="0">
                <a:solidFill>
                  <a:srgbClr val="000000"/>
                </a:solidFill>
                <a:cs typeface="Segoe UI" pitchFamily="34" charset="0"/>
                <a:sym typeface="Segoe UI" pitchFamily="34" charset="0"/>
              </a:rPr>
              <a:t>щелчок</a:t>
            </a:r>
            <a:r>
              <a:rPr lang="en-US" dirty="0" smtClean="0">
                <a:solidFill>
                  <a:srgbClr val="000000"/>
                </a:solidFill>
                <a:cs typeface="Segoe UI" pitchFamily="34" charset="0"/>
                <a:sym typeface="Segoe UI" pitchFamily="34" charset="0"/>
              </a:rPr>
              <a:t>*&gt; </a:t>
            </a:r>
            <a:r>
              <a:rPr lang="en-US" dirty="0" err="1" smtClean="0">
                <a:solidFill>
                  <a:srgbClr val="000000"/>
                </a:solidFill>
                <a:cs typeface="Segoe UI" pitchFamily="34" charset="0"/>
                <a:sym typeface="Segoe UI" pitchFamily="34" charset="0"/>
              </a:rPr>
              <a:t>ваши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приложения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используют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ее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преимущества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предоставляя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решения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следующими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возможностями</a:t>
            </a:r>
            <a:r>
              <a:rPr lang="en-US" dirty="0" smtClean="0">
                <a:solidFill>
                  <a:srgbClr val="000000"/>
                </a:solidFill>
                <a:cs typeface="Segoe UI" pitchFamily="34" charset="0"/>
                <a:sym typeface="Segoe UI" pitchFamily="34" charset="0"/>
              </a:rPr>
              <a:t>.</a:t>
            </a:r>
          </a:p>
          <a:p>
            <a:pPr>
              <a:spcBef>
                <a:spcPct val="0"/>
              </a:spcBef>
            </a:pPr>
            <a:r>
              <a:rPr lang="en-US" dirty="0" smtClean="0">
                <a:solidFill>
                  <a:srgbClr val="000000"/>
                </a:solidFill>
                <a:cs typeface="Segoe UI" pitchFamily="34" charset="0"/>
                <a:sym typeface="Segoe UI" pitchFamily="34" charset="0"/>
              </a:rPr>
              <a:t>1. </a:t>
            </a:r>
            <a:r>
              <a:rPr lang="en-US" dirty="0" err="1" smtClean="0">
                <a:solidFill>
                  <a:srgbClr val="000000"/>
                </a:solidFill>
                <a:cs typeface="Segoe UI" pitchFamily="34" charset="0"/>
                <a:sym typeface="Segoe UI" pitchFamily="34" charset="0"/>
              </a:rPr>
              <a:t>Созданы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основе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отделенных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уровней</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оборудования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что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позволяет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группе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концентрировать</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усилия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приложении</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управляемых</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им</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данных</a:t>
            </a:r>
            <a:r>
              <a:rPr lang="en-US" dirty="0" smtClean="0">
                <a:solidFill>
                  <a:srgbClr val="000000"/>
                </a:solidFill>
                <a:cs typeface="Segoe UI" pitchFamily="34" charset="0"/>
                <a:sym typeface="Segoe UI" pitchFamily="34" charset="0"/>
              </a:rPr>
              <a:t>.</a:t>
            </a:r>
          </a:p>
          <a:p>
            <a:pPr>
              <a:spcBef>
                <a:spcPct val="0"/>
              </a:spcBef>
            </a:pPr>
            <a:r>
              <a:rPr lang="en-US" dirty="0" smtClean="0">
                <a:solidFill>
                  <a:srgbClr val="000000"/>
                </a:solidFill>
                <a:cs typeface="Segoe UI" pitchFamily="34" charset="0"/>
                <a:sym typeface="Segoe UI" pitchFamily="34" charset="0"/>
              </a:rPr>
              <a:t>2. </a:t>
            </a:r>
            <a:r>
              <a:rPr lang="en-US" dirty="0" err="1" smtClean="0">
                <a:solidFill>
                  <a:srgbClr val="000000"/>
                </a:solidFill>
                <a:cs typeface="Segoe UI" pitchFamily="34" charset="0"/>
                <a:sym typeface="Segoe UI" pitchFamily="34" charset="0"/>
              </a:rPr>
              <a:t>Архитектура</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горизонтального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масштабирования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платформы</a:t>
            </a:r>
            <a:r>
              <a:rPr lang="en-US" dirty="0" smtClean="0">
                <a:solidFill>
                  <a:srgbClr val="000000"/>
                </a:solidFill>
                <a:cs typeface="Segoe UI" pitchFamily="34" charset="0"/>
                <a:sym typeface="Segoe UI" pitchFamily="34" charset="0"/>
              </a:rPr>
              <a:t> Windows Azure </a:t>
            </a:r>
            <a:r>
              <a:rPr lang="en-US" dirty="0" err="1" smtClean="0">
                <a:solidFill>
                  <a:srgbClr val="000000"/>
                </a:solidFill>
                <a:cs typeface="Segoe UI" pitchFamily="34" charset="0"/>
                <a:sym typeface="Segoe UI" pitchFamily="34" charset="0"/>
              </a:rPr>
              <a:t>предоставляет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приложениям</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возможности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высокой</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доступности</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масштабирования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освобождая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пользователей</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от</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необходимости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принятия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мер</a:t>
            </a:r>
            <a:r>
              <a:rPr lang="en-US" dirty="0" smtClean="0">
                <a:solidFill>
                  <a:srgbClr val="000000"/>
                </a:solidFill>
                <a:cs typeface="Segoe UI" pitchFamily="34" charset="0"/>
                <a:sym typeface="Segoe UI" pitchFamily="34" charset="0"/>
              </a:rPr>
              <a:t> в </a:t>
            </a:r>
            <a:r>
              <a:rPr lang="en-US" dirty="0" err="1" smtClean="0">
                <a:solidFill>
                  <a:srgbClr val="000000"/>
                </a:solidFill>
                <a:cs typeface="Segoe UI" pitchFamily="34" charset="0"/>
                <a:sym typeface="Segoe UI" pitchFamily="34" charset="0"/>
              </a:rPr>
              <a:t>случае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сбоя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оборудования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или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системы</a:t>
            </a:r>
            <a:r>
              <a:rPr lang="en-US" dirty="0" smtClean="0">
                <a:solidFill>
                  <a:srgbClr val="000000"/>
                </a:solidFill>
                <a:cs typeface="Segoe UI" pitchFamily="34" charset="0"/>
                <a:sym typeface="Segoe UI" pitchFamily="34" charset="0"/>
              </a:rPr>
              <a:t>.</a:t>
            </a:r>
          </a:p>
          <a:p>
            <a:pPr>
              <a:spcBef>
                <a:spcPct val="0"/>
              </a:spcBef>
            </a:pPr>
            <a:r>
              <a:rPr lang="en-US" dirty="0" smtClean="0">
                <a:solidFill>
                  <a:srgbClr val="000000"/>
                </a:solidFill>
                <a:cs typeface="Segoe UI" pitchFamily="34" charset="0"/>
                <a:sym typeface="Segoe UI" pitchFamily="34" charset="0"/>
              </a:rPr>
              <a:t>3. </a:t>
            </a:r>
            <a:r>
              <a:rPr lang="en-US" dirty="0" err="1" smtClean="0">
                <a:solidFill>
                  <a:srgbClr val="000000"/>
                </a:solidFill>
                <a:cs typeface="Segoe UI" pitchFamily="34" charset="0"/>
                <a:sym typeface="Segoe UI" pitchFamily="34" charset="0"/>
              </a:rPr>
              <a:t>Предоставление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платформы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где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можно</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применять</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существующие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навыки</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знакомые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принципы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работы</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средств</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используемые</a:t>
            </a:r>
            <a:r>
              <a:rPr lang="en-US" dirty="0" smtClean="0">
                <a:solidFill>
                  <a:srgbClr val="000000"/>
                </a:solidFill>
                <a:cs typeface="Segoe UI" pitchFamily="34" charset="0"/>
                <a:sym typeface="Segoe UI" pitchFamily="34" charset="0"/>
              </a:rPr>
              <a:t> в </a:t>
            </a:r>
            <a:r>
              <a:rPr lang="en-US" dirty="0" err="1" smtClean="0">
                <a:solidFill>
                  <a:srgbClr val="000000"/>
                </a:solidFill>
                <a:cs typeface="Segoe UI" pitchFamily="34" charset="0"/>
                <a:sym typeface="Segoe UI" pitchFamily="34" charset="0"/>
              </a:rPr>
              <a:t>настоящее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время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для</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перехода</a:t>
            </a:r>
            <a:r>
              <a:rPr lang="en-US" dirty="0" smtClean="0">
                <a:solidFill>
                  <a:srgbClr val="000000"/>
                </a:solidFill>
                <a:cs typeface="Segoe UI" pitchFamily="34" charset="0"/>
                <a:sym typeface="Segoe UI" pitchFamily="34" charset="0"/>
              </a:rPr>
              <a:t> в </a:t>
            </a:r>
            <a:r>
              <a:rPr lang="en-US" dirty="0" err="1" smtClean="0">
                <a:solidFill>
                  <a:srgbClr val="000000"/>
                </a:solidFill>
                <a:cs typeface="Segoe UI" pitchFamily="34" charset="0"/>
                <a:sym typeface="Segoe UI" pitchFamily="34" charset="0"/>
              </a:rPr>
              <a:t>облачную</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среду</a:t>
            </a:r>
            <a:r>
              <a:rPr lang="en-US" dirty="0" smtClean="0">
                <a:solidFill>
                  <a:srgbClr val="000000"/>
                </a:solidFill>
                <a:cs typeface="Segoe UI" pitchFamily="34" charset="0"/>
                <a:sym typeface="Segoe UI" pitchFamily="34" charset="0"/>
              </a:rPr>
              <a:t> и </a:t>
            </a:r>
            <a:r>
              <a:rPr lang="en-US" dirty="0" err="1" smtClean="0">
                <a:solidFill>
                  <a:srgbClr val="000000"/>
                </a:solidFill>
                <a:cs typeface="Segoe UI" pitchFamily="34" charset="0"/>
                <a:sym typeface="Segoe UI" pitchFamily="34" charset="0"/>
              </a:rPr>
              <a:t>позволяющие</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расширить</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сферу</a:t>
            </a:r>
            <a:r>
              <a:rPr lang="en-US" dirty="0" smtClean="0">
                <a:solidFill>
                  <a:srgbClr val="000000"/>
                </a:solidFill>
                <a:cs typeface="Segoe UI" pitchFamily="34" charset="0"/>
                <a:sym typeface="Segoe UI" pitchFamily="34" charset="0"/>
              </a:rPr>
              <a:t> </a:t>
            </a:r>
            <a:r>
              <a:rPr lang="en-US" dirty="0" err="1" smtClean="0">
                <a:solidFill>
                  <a:srgbClr val="000000"/>
                </a:solidFill>
                <a:cs typeface="Segoe UI" pitchFamily="34" charset="0"/>
                <a:sym typeface="Segoe UI" pitchFamily="34" charset="0"/>
              </a:rPr>
              <a:t>деятельности</a:t>
            </a:r>
            <a:r>
              <a:rPr lang="en-US" dirty="0" smtClean="0">
                <a:solidFill>
                  <a:srgbClr val="000000"/>
                </a:solidFill>
                <a:cs typeface="Segoe UI" pitchFamily="34" charset="0"/>
                <a:sym typeface="Segoe UI" pitchFamily="34" charset="0"/>
              </a:rPr>
              <a:t>.</a:t>
            </a:r>
          </a:p>
          <a:p>
            <a:pPr>
              <a:spcBef>
                <a:spcPct val="0"/>
              </a:spcBef>
            </a:pPr>
            <a:endParaRPr lang="en-US" dirty="0" smtClean="0">
              <a:solidFill>
                <a:srgbClr val="000000"/>
              </a:solidFill>
              <a:cs typeface="Segoe UI" pitchFamily="34" charset="0"/>
              <a:sym typeface="Segoe UI" pitchFamily="34" charset="0"/>
            </a:endParaRPr>
          </a:p>
        </p:txBody>
      </p:sp>
      <p:sp>
        <p:nvSpPr>
          <p:cNvPr id="4" name="Slide Number Placeholder 3"/>
          <p:cNvSpPr>
            <a:spLocks noGrp="1"/>
          </p:cNvSpPr>
          <p:nvPr>
            <p:ph type="sldNum" sz="quarter" idx="10"/>
          </p:nvPr>
        </p:nvSpPr>
        <p:spPr/>
        <p:txBody>
          <a:bodyPr/>
          <a:lstStyle/>
          <a:p>
            <a:fld id="{5E4BB8A6-4077-42AD-ADF3-5AC67EBCFCAE}" type="slidenum">
              <a:rPr lang="en-US" smtClean="0"/>
              <a:t>27</a:t>
            </a:fld>
            <a:endParaRPr lang="en-US"/>
          </a:p>
        </p:txBody>
      </p:sp>
    </p:spTree>
    <p:extLst>
      <p:ext uri="{BB962C8B-B14F-4D97-AF65-F5344CB8AC3E}">
        <p14:creationId xmlns:p14="http://schemas.microsoft.com/office/powerpoint/2010/main" val="716958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0CF69D28-5A52-492D-BF50-978A60575A38}" type="slidenum">
              <a:rPr lang="en-US" smtClean="0"/>
              <a:pPr/>
              <a:t>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28A179-BC40-48D1-9784-0B3D1E08B72B}" type="slidenum">
              <a:rPr lang="en-US" smtClean="0"/>
              <a:pPr/>
              <a:t>29</a:t>
            </a:fld>
            <a:endParaRPr lang="en-US" dirty="0"/>
          </a:p>
        </p:txBody>
      </p:sp>
    </p:spTree>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ction="ppaction://hlinkfile"/>
              </a:rPr>
              <a:t>Analytics &amp; Technology Director</a:t>
            </a:r>
            <a:endParaRPr lang="en-US" dirty="0" smtClean="0"/>
          </a:p>
          <a:p>
            <a:r>
              <a:rPr lang="en-US" b="1" dirty="0" smtClean="0">
                <a:effectLst/>
              </a:rPr>
              <a:t>Big Data Innovation</a:t>
            </a:r>
          </a:p>
          <a:p>
            <a:r>
              <a:rPr lang="en-US" b="1" dirty="0" smtClean="0">
                <a:effectLst/>
              </a:rPr>
              <a:t>Driving Business Success Through Big Data Science</a:t>
            </a:r>
          </a:p>
          <a:p>
            <a:r>
              <a:rPr lang="en-US" dirty="0" smtClean="0"/>
              <a:t>The Big Data Innovation Summit brings together the leadership and innovators from the industry for an event acclaimed for its interactive format; combining keynote presentations, interactive breakout sessions and open discussion.</a:t>
            </a:r>
          </a:p>
          <a:p>
            <a:r>
              <a:rPr lang="en-US" dirty="0" smtClean="0"/>
              <a:t>With a vast amount of data now available, modern businesses are faced with the challenge of dissecting and making sense of this information to enhance company performance and achieve more effective CRM. With senior leadership now more aware of the need for investment in big data practices, data scientists play a key role in policy formation.</a:t>
            </a:r>
          </a:p>
          <a:p>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30</a:t>
            </a:fld>
            <a:endParaRPr lang="en-US"/>
          </a:p>
        </p:txBody>
      </p:sp>
    </p:spTree>
    <p:extLst>
      <p:ext uri="{BB962C8B-B14F-4D97-AF65-F5344CB8AC3E}">
        <p14:creationId xmlns:p14="http://schemas.microsoft.com/office/powerpoint/2010/main" val="1641004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http://www.cloudscaling.com/blog/cloud-computing/grid-cloud-hpc-whats-the-diff/</a:t>
            </a:r>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34</a:t>
            </a:fld>
            <a:endParaRPr lang="en-US"/>
          </a:p>
        </p:txBody>
      </p:sp>
    </p:spTree>
    <p:extLst>
      <p:ext uri="{BB962C8B-B14F-4D97-AF65-F5344CB8AC3E}">
        <p14:creationId xmlns:p14="http://schemas.microsoft.com/office/powerpoint/2010/main" val="248080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http://www.zdnet.com/blog/microsoft/understanding-microsofts-big-picture-plans-for-hadoop-and-project-isotope/11466</a:t>
            </a:r>
          </a:p>
          <a:p>
            <a:r>
              <a:rPr lang="en-US" dirty="0" smtClean="0"/>
              <a:t>http://www.infosysblogs.com/microsoft/2011/12/isotope_hadoop_on_windows_and.html</a:t>
            </a:r>
            <a:endParaRPr lang="ru-RU" dirty="0" smtClean="0"/>
          </a:p>
          <a:p>
            <a:endParaRPr lang="ru-RU" dirty="0" smtClean="0"/>
          </a:p>
          <a:p>
            <a:r>
              <a:rPr lang="en-US" b="1" u="sng" dirty="0" smtClean="0"/>
              <a:t>Data Integration Layer</a:t>
            </a:r>
            <a:r>
              <a:rPr lang="en-US" dirty="0" smtClean="0"/>
              <a:t/>
            </a:r>
            <a:br>
              <a:rPr lang="en-US" dirty="0" smtClean="0"/>
            </a:br>
            <a:r>
              <a:rPr lang="en-US" dirty="0" smtClean="0"/>
              <a:t>• </a:t>
            </a:r>
            <a:r>
              <a:rPr lang="en-US" dirty="0" err="1" smtClean="0"/>
              <a:t>Sqoop</a:t>
            </a:r>
            <a:r>
              <a:rPr lang="en-US" dirty="0" smtClean="0"/>
              <a:t> - Adapter to extract data from Relational databases.</a:t>
            </a:r>
            <a:br>
              <a:rPr lang="en-US" dirty="0" smtClean="0"/>
            </a:br>
            <a:r>
              <a:rPr lang="en-US" dirty="0" smtClean="0"/>
              <a:t>• Flume - Log extraction adapter from various Log sources such as web, etc.</a:t>
            </a:r>
            <a:br>
              <a:rPr lang="en-US" dirty="0" smtClean="0"/>
            </a:br>
            <a:endParaRPr lang="en-US" dirty="0" smtClean="0"/>
          </a:p>
          <a:p>
            <a:r>
              <a:rPr lang="en-US" b="1" u="sng" dirty="0" smtClean="0"/>
              <a:t>Storage Layer</a:t>
            </a:r>
            <a:br>
              <a:rPr lang="en-US" b="1" u="sng" dirty="0" smtClean="0"/>
            </a:br>
            <a:r>
              <a:rPr lang="en-US" dirty="0" smtClean="0"/>
              <a:t>• </a:t>
            </a:r>
            <a:r>
              <a:rPr lang="en-US" dirty="0" err="1" smtClean="0"/>
              <a:t>Hadoop</a:t>
            </a:r>
            <a:r>
              <a:rPr lang="en-US" dirty="0" smtClean="0"/>
              <a:t> Distributed File System (HDFS): A distributed file system that provides high-throughput access to application data.</a:t>
            </a:r>
          </a:p>
          <a:p>
            <a:r>
              <a:rPr lang="en-US" b="1" u="sng" dirty="0" smtClean="0"/>
              <a:t>Computing Layer </a:t>
            </a:r>
            <a:r>
              <a:rPr lang="en-US" dirty="0" smtClean="0"/>
              <a:t/>
            </a:r>
            <a:br>
              <a:rPr lang="en-US" dirty="0" smtClean="0"/>
            </a:br>
            <a:r>
              <a:rPr lang="en-US" dirty="0" smtClean="0"/>
              <a:t>• Processing based on </a:t>
            </a:r>
            <a:r>
              <a:rPr lang="en-US" dirty="0" err="1" smtClean="0"/>
              <a:t>MapReduce</a:t>
            </a:r>
            <a:r>
              <a:rPr lang="en-US" dirty="0" smtClean="0"/>
              <a:t> principle.</a:t>
            </a:r>
          </a:p>
          <a:p>
            <a:r>
              <a:rPr lang="en-US" dirty="0" smtClean="0"/>
              <a:t/>
            </a:r>
            <a:br>
              <a:rPr lang="en-US" dirty="0" smtClean="0"/>
            </a:br>
            <a:r>
              <a:rPr lang="en-US" b="1" u="sng" dirty="0" smtClean="0"/>
              <a:t>Advanced Query Engine</a:t>
            </a:r>
            <a:br>
              <a:rPr lang="en-US" b="1" u="sng" dirty="0" smtClean="0"/>
            </a:br>
            <a:r>
              <a:rPr lang="en-US" dirty="0" smtClean="0"/>
              <a:t>• Hive: ANSI SQL like language that provides data summarization and ad hoc querying. </a:t>
            </a:r>
            <a:br>
              <a:rPr lang="en-US" dirty="0" smtClean="0"/>
            </a:br>
            <a:r>
              <a:rPr lang="en-US" dirty="0" smtClean="0"/>
              <a:t>• Pig: A high-level data-flow language and execution framework for parallel computation.</a:t>
            </a:r>
            <a:br>
              <a:rPr lang="en-US" dirty="0" smtClean="0"/>
            </a:br>
            <a:endParaRPr lang="en-US" dirty="0" smtClean="0"/>
          </a:p>
          <a:p>
            <a:r>
              <a:rPr lang="en-US" b="1" u="sng" dirty="0" smtClean="0"/>
              <a:t>Data Mining</a:t>
            </a:r>
            <a:r>
              <a:rPr lang="en-US" dirty="0" smtClean="0"/>
              <a:t> </a:t>
            </a:r>
            <a:br>
              <a:rPr lang="en-US" dirty="0" smtClean="0"/>
            </a:br>
            <a:r>
              <a:rPr lang="en-US" dirty="0" smtClean="0"/>
              <a:t>• Mahout- scalable machine learning, supports classification, collaborative filtering, and many more algorithms.</a:t>
            </a:r>
            <a:br>
              <a:rPr lang="en-US" dirty="0" smtClean="0"/>
            </a:br>
            <a:r>
              <a:rPr lang="en-US" dirty="0" smtClean="0"/>
              <a:t>• Pegasus- is a </a:t>
            </a:r>
            <a:r>
              <a:rPr lang="en-US" dirty="0" err="1" smtClean="0"/>
              <a:t>Petascale</a:t>
            </a:r>
            <a:r>
              <a:rPr lang="en-US" dirty="0" smtClean="0"/>
              <a:t> Graph mining engine, fully written in Java. Supports graph mining algorithms such as page ranks, social network analysis engine.</a:t>
            </a:r>
            <a:br>
              <a:rPr lang="en-US" dirty="0" smtClean="0"/>
            </a:br>
            <a:endParaRPr lang="en-US" dirty="0" smtClean="0"/>
          </a:p>
          <a:p>
            <a:r>
              <a:rPr lang="en-US" b="1" u="sng" dirty="0" smtClean="0"/>
              <a:t>Search</a:t>
            </a:r>
            <a:br>
              <a:rPr lang="en-US" b="1" u="sng" dirty="0" smtClean="0"/>
            </a:br>
            <a:r>
              <a:rPr lang="en-US" dirty="0" smtClean="0"/>
              <a:t>• </a:t>
            </a:r>
            <a:r>
              <a:rPr lang="en-US" dirty="0" err="1" smtClean="0"/>
              <a:t>Lucene</a:t>
            </a:r>
            <a:r>
              <a:rPr lang="en-US" dirty="0" smtClean="0"/>
              <a:t> - Provides services for Full Text search, Indexing technology.</a:t>
            </a:r>
            <a:br>
              <a:rPr lang="en-US" dirty="0" smtClean="0"/>
            </a:br>
            <a:endParaRPr lang="en-US" dirty="0" smtClean="0"/>
          </a:p>
          <a:p>
            <a:r>
              <a:rPr lang="en-US" b="1" u="sng" dirty="0" smtClean="0"/>
              <a:t>ODBC Drivers</a:t>
            </a:r>
            <a:r>
              <a:rPr lang="en-US" dirty="0" smtClean="0"/>
              <a:t/>
            </a:r>
            <a:br>
              <a:rPr lang="en-US" dirty="0" smtClean="0"/>
            </a:br>
            <a:r>
              <a:rPr lang="en-US" dirty="0" smtClean="0"/>
              <a:t>• Hive add-in from excel helps connect and query data from HDFS</a:t>
            </a:r>
            <a:br>
              <a:rPr lang="en-US" dirty="0" smtClean="0"/>
            </a:br>
            <a:r>
              <a:rPr lang="en-US" dirty="0" smtClean="0"/>
              <a:t>• Provides ODBC driver for Hive to connect and query data from HDFS and render it in tools such as </a:t>
            </a:r>
            <a:r>
              <a:rPr lang="en-US" dirty="0" err="1" smtClean="0"/>
              <a:t>PowerPivot</a:t>
            </a:r>
            <a:r>
              <a:rPr lang="en-US" dirty="0" smtClean="0"/>
              <a:t>, </a:t>
            </a:r>
            <a:r>
              <a:rPr lang="en-US" dirty="0" err="1" smtClean="0"/>
              <a:t>PowerViewer</a:t>
            </a:r>
            <a:r>
              <a:rPr lang="en-US" dirty="0" smtClean="0"/>
              <a:t> tools.</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36</a:t>
            </a:fld>
            <a:endParaRPr lang="en-US"/>
          </a:p>
        </p:txBody>
      </p:sp>
    </p:spTree>
    <p:extLst>
      <p:ext uri="{BB962C8B-B14F-4D97-AF65-F5344CB8AC3E}">
        <p14:creationId xmlns:p14="http://schemas.microsoft.com/office/powerpoint/2010/main" val="1613655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8EB96250-EBE0-400A-956D-4DEC2B2BCA00}" type="slidenum">
              <a:rPr lang="en-US" smtClean="0"/>
              <a:t>39</a:t>
            </a:fld>
            <a:endParaRPr lang="en-US"/>
          </a:p>
        </p:txBody>
      </p:sp>
    </p:spTree>
    <p:extLst>
      <p:ext uri="{BB962C8B-B14F-4D97-AF65-F5344CB8AC3E}">
        <p14:creationId xmlns:p14="http://schemas.microsoft.com/office/powerpoint/2010/main" val="3132436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40</a:t>
            </a:fld>
            <a:endParaRPr lang="en-US"/>
          </a:p>
        </p:txBody>
      </p:sp>
    </p:spTree>
    <p:extLst>
      <p:ext uri="{BB962C8B-B14F-4D97-AF65-F5344CB8AC3E}">
        <p14:creationId xmlns:p14="http://schemas.microsoft.com/office/powerpoint/2010/main" val="3955881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RTS: distributed</a:t>
            </a:r>
            <a:r>
              <a:rPr lang="en-US" baseline="0" dirty="0" smtClean="0"/>
              <a:t> c</a:t>
            </a:r>
            <a:r>
              <a:rPr lang="en-US" dirty="0" smtClean="0"/>
              <a:t>ontainers, distributed execution, parallel patterns,</a:t>
            </a:r>
            <a:r>
              <a:rPr lang="en-US" baseline="0" dirty="0" smtClean="0"/>
              <a:t> IO</a:t>
            </a:r>
            <a:endParaRPr lang="en-US" dirty="0"/>
          </a:p>
        </p:txBody>
      </p:sp>
      <p:sp>
        <p:nvSpPr>
          <p:cNvPr id="4" name="Slide Number Placeholder 3"/>
          <p:cNvSpPr>
            <a:spLocks noGrp="1"/>
          </p:cNvSpPr>
          <p:nvPr>
            <p:ph type="sldNum" sz="quarter" idx="10"/>
          </p:nvPr>
        </p:nvSpPr>
        <p:spPr/>
        <p:txBody>
          <a:bodyPr/>
          <a:lstStyle/>
          <a:p>
            <a:fld id="{77E956C4-11CF-4B83-965A-D18BBD8F9989}" type="slidenum">
              <a:rPr lang="en-US" smtClean="0"/>
              <a:t>41</a:t>
            </a:fld>
            <a:endParaRPr lang="en-US"/>
          </a:p>
        </p:txBody>
      </p:sp>
    </p:spTree>
    <p:extLst>
      <p:ext uri="{BB962C8B-B14F-4D97-AF65-F5344CB8AC3E}">
        <p14:creationId xmlns:p14="http://schemas.microsoft.com/office/powerpoint/2010/main" val="3498687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E2F7A1-AAA1-4543-B171-E96A678931DF}" type="slidenum">
              <a:rPr lang="en-US"/>
              <a:pPr/>
              <a:t>4</a:t>
            </a:fld>
            <a:endParaRPr lang="en-US"/>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ru-RU" dirty="0" smtClean="0"/>
              <a:t>Стратег</a:t>
            </a:r>
            <a:r>
              <a:rPr lang="ru-RU" baseline="0" dirty="0" smtClean="0"/>
              <a:t> американской авиации </a:t>
            </a:r>
            <a:r>
              <a:rPr lang="ru-RU" baseline="0" dirty="0" err="1" smtClean="0"/>
              <a:t>Бойд</a:t>
            </a:r>
            <a:r>
              <a:rPr lang="ru-RU" baseline="0" dirty="0" smtClean="0"/>
              <a:t> занимался развитием тактики ведения воздушного боя на основе новых концепций теории управления</a:t>
            </a:r>
          </a:p>
          <a:p>
            <a:r>
              <a:rPr lang="ru-RU" baseline="0" dirty="0" err="1" smtClean="0"/>
              <a:t>Кейт</a:t>
            </a:r>
            <a:r>
              <a:rPr lang="ru-RU" baseline="0" dirty="0" smtClean="0"/>
              <a:t> </a:t>
            </a:r>
            <a:r>
              <a:rPr lang="ru-RU" baseline="0" dirty="0" err="1" smtClean="0"/>
              <a:t>Хаммонс</a:t>
            </a:r>
            <a:r>
              <a:rPr lang="ru-RU" baseline="0" dirty="0" smtClean="0"/>
              <a:t> в своей книге Стратегия Пилота Бойца говорит о том что дела работа лидера заключается в том, чтобы превзойти </a:t>
            </a:r>
            <a:r>
              <a:rPr lang="ru-RU" baseline="0" dirty="0" err="1" smtClean="0"/>
              <a:t>сопергика</a:t>
            </a:r>
            <a:r>
              <a:rPr lang="ru-RU" baseline="0" dirty="0" smtClean="0"/>
              <a:t> в маневре, отвечать на меняющиеся условия взвешенно и в конце концов победить. Поэтому цикл </a:t>
            </a:r>
            <a:r>
              <a:rPr lang="ru-RU" baseline="0" dirty="0" err="1" smtClean="0"/>
              <a:t>Бойда</a:t>
            </a:r>
            <a:r>
              <a:rPr lang="ru-RU" baseline="0" dirty="0" smtClean="0"/>
              <a:t> является наиболее важной идеей в стратегии ведения бизнеса</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42</a:t>
            </a:fld>
            <a:endParaRPr lang="en-US"/>
          </a:p>
        </p:txBody>
      </p:sp>
    </p:spTree>
    <p:extLst>
      <p:ext uri="{BB962C8B-B14F-4D97-AF65-F5344CB8AC3E}">
        <p14:creationId xmlns:p14="http://schemas.microsoft.com/office/powerpoint/2010/main" val="1512764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http://blogs.msdn.com/b/cloudnumerics/archive/2012/03/08/cloud-numerics-example-analyzing-air-traffic-on-time-data.aspx</a:t>
            </a:r>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44</a:t>
            </a:fld>
            <a:endParaRPr lang="en-US"/>
          </a:p>
        </p:txBody>
      </p:sp>
    </p:spTree>
    <p:extLst>
      <p:ext uri="{BB962C8B-B14F-4D97-AF65-F5344CB8AC3E}">
        <p14:creationId xmlns:p14="http://schemas.microsoft.com/office/powerpoint/2010/main" val="1832142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http://blogs.msdn.com/b/cloudnumerics/archive/2012/01/13/cloud-numerics-example-latent-semantic-indexing-and-analysis.aspx</a:t>
            </a:r>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46</a:t>
            </a:fld>
            <a:endParaRPr lang="en-US"/>
          </a:p>
        </p:txBody>
      </p:sp>
    </p:spTree>
    <p:extLst>
      <p:ext uri="{BB962C8B-B14F-4D97-AF65-F5344CB8AC3E}">
        <p14:creationId xmlns:p14="http://schemas.microsoft.com/office/powerpoint/2010/main" val="731766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You have found an interesting pharmaceuticals company. Search for similar companies by comparing word frequencies in SEC 10-K financial filings of companies.</a:t>
            </a:r>
          </a:p>
          <a:p>
            <a:r>
              <a:rPr lang="en-US" sz="1200" dirty="0" smtClean="0"/>
              <a:t>Challenge: there are many documents and even more words in each document, yielding huge volume of data.</a:t>
            </a:r>
          </a:p>
          <a:p>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47</a:t>
            </a:fld>
            <a:endParaRPr lang="en-US"/>
          </a:p>
        </p:txBody>
      </p:sp>
    </p:spTree>
    <p:extLst>
      <p:ext uri="{BB962C8B-B14F-4D97-AF65-F5344CB8AC3E}">
        <p14:creationId xmlns:p14="http://schemas.microsoft.com/office/powerpoint/2010/main" val="1269776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MPI to preprocess data:</a:t>
            </a:r>
          </a:p>
          <a:p>
            <a:pPr lvl="1"/>
            <a:r>
              <a:rPr lang="en-US" dirty="0" smtClean="0"/>
              <a:t>Preprocess documents</a:t>
            </a:r>
          </a:p>
          <a:p>
            <a:pPr lvl="1"/>
            <a:r>
              <a:rPr lang="en-US" dirty="0" smtClean="0"/>
              <a:t>Compute term dictionaries and frequencies</a:t>
            </a:r>
          </a:p>
          <a:p>
            <a:pPr lvl="1"/>
            <a:endParaRPr lang="en-US" dirty="0" smtClean="0"/>
          </a:p>
          <a:p>
            <a:r>
              <a:rPr lang="en-US" dirty="0" smtClean="0"/>
              <a:t>Use </a:t>
            </a:r>
            <a:r>
              <a:rPr lang="en-US" b="1" dirty="0" err="1" smtClean="0"/>
              <a:t>Microsoft.Numerics</a:t>
            </a:r>
            <a:r>
              <a:rPr lang="en-US" dirty="0" smtClean="0"/>
              <a:t> to perform analysis</a:t>
            </a:r>
          </a:p>
          <a:p>
            <a:pPr lvl="1"/>
            <a:r>
              <a:rPr lang="en-US" dirty="0" smtClean="0"/>
              <a:t>Form term-document matrix from dictionaries</a:t>
            </a:r>
          </a:p>
          <a:p>
            <a:pPr lvl="1"/>
            <a:r>
              <a:rPr lang="en-US" dirty="0" smtClean="0"/>
              <a:t>Apply singular value decomposition to reduce dimensionality of term-document matrix</a:t>
            </a:r>
          </a:p>
          <a:p>
            <a:pPr lvl="1"/>
            <a:r>
              <a:rPr lang="en-US" dirty="0" smtClean="0"/>
              <a:t>Compute correlation matrix between documents</a:t>
            </a:r>
          </a:p>
          <a:p>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48</a:t>
            </a:fld>
            <a:endParaRPr lang="en-US"/>
          </a:p>
        </p:txBody>
      </p:sp>
    </p:spTree>
    <p:extLst>
      <p:ext uri="{BB962C8B-B14F-4D97-AF65-F5344CB8AC3E}">
        <p14:creationId xmlns:p14="http://schemas.microsoft.com/office/powerpoint/2010/main" val="1230847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Моей целью не является подробное рассмотрение цикла </a:t>
            </a:r>
            <a:r>
              <a:rPr lang="ru-RU" dirty="0" err="1" smtClean="0"/>
              <a:t>Бойда</a:t>
            </a:r>
            <a:r>
              <a:rPr lang="ru-RU" dirty="0" smtClean="0"/>
              <a:t>.</a:t>
            </a:r>
            <a:r>
              <a:rPr lang="ru-RU" baseline="0" dirty="0" smtClean="0"/>
              <a:t> Важными моментами здесь являются:</a:t>
            </a:r>
          </a:p>
          <a:p>
            <a:r>
              <a:rPr lang="ru-RU" baseline="0" dirty="0" smtClean="0"/>
              <a:t>Общность подхода к управлению в любой сфере</a:t>
            </a:r>
          </a:p>
          <a:p>
            <a:r>
              <a:rPr lang="ru-RU" baseline="0" dirty="0" smtClean="0"/>
              <a:t>Ключевые компоненты цикла – наблюдение, ориентация, принятие решения и действие</a:t>
            </a:r>
          </a:p>
          <a:p>
            <a:r>
              <a:rPr lang="ru-RU" baseline="0" dirty="0" smtClean="0"/>
              <a:t>Важность скорости анализа наблюдаемой обстановки и принятия решения на основе моделирования последствий</a:t>
            </a:r>
          </a:p>
          <a:p>
            <a:r>
              <a:rPr lang="ru-RU" baseline="0" dirty="0" smtClean="0"/>
              <a:t>Замкнутость обратных связей каждой ступени цикла</a:t>
            </a:r>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5</a:t>
            </a:fld>
            <a:endParaRPr lang="en-US"/>
          </a:p>
        </p:txBody>
      </p:sp>
    </p:spTree>
    <p:extLst>
      <p:ext uri="{BB962C8B-B14F-4D97-AF65-F5344CB8AC3E}">
        <p14:creationId xmlns:p14="http://schemas.microsoft.com/office/powerpoint/2010/main" val="75266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6</a:t>
            </a:fld>
            <a:endParaRPr lang="en-US"/>
          </a:p>
        </p:txBody>
      </p:sp>
    </p:spTree>
    <p:extLst>
      <p:ext uri="{BB962C8B-B14F-4D97-AF65-F5344CB8AC3E}">
        <p14:creationId xmlns:p14="http://schemas.microsoft.com/office/powerpoint/2010/main" val="105214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Экспериментальный теоретический вычислительный – поиск</a:t>
            </a:r>
            <a:r>
              <a:rPr lang="ru-RU" baseline="0" dirty="0" smtClean="0"/>
              <a:t> закономерностей </a:t>
            </a:r>
            <a:r>
              <a:rPr lang="ru-RU" baseline="0" smtClean="0"/>
              <a:t>в данных</a:t>
            </a:r>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7</a:t>
            </a:fld>
            <a:endParaRPr lang="en-US"/>
          </a:p>
        </p:txBody>
      </p:sp>
    </p:spTree>
    <p:extLst>
      <p:ext uri="{BB962C8B-B14F-4D97-AF65-F5344CB8AC3E}">
        <p14:creationId xmlns:p14="http://schemas.microsoft.com/office/powerpoint/2010/main" val="1569796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BB8A6-4077-42AD-ADF3-5AC67EBCFCAE}" type="slidenum">
              <a:rPr lang="en-US" smtClean="0"/>
              <a:t>8</a:t>
            </a:fld>
            <a:endParaRPr lang="en-US"/>
          </a:p>
        </p:txBody>
      </p:sp>
    </p:spTree>
    <p:extLst>
      <p:ext uri="{BB962C8B-B14F-4D97-AF65-F5344CB8AC3E}">
        <p14:creationId xmlns:p14="http://schemas.microsoft.com/office/powerpoint/2010/main" val="2989400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TechTalk @ Harvard Feb 2, 2012</a:t>
            </a:r>
            <a:endParaRPr lang="en-US"/>
          </a:p>
        </p:txBody>
      </p:sp>
      <p:sp>
        <p:nvSpPr>
          <p:cNvPr id="6" name="Slide Number Placeholder 5"/>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4001438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TechTalk @ Harvard Feb 2, 2012</a:t>
            </a:r>
            <a:endParaRPr lang="en-US"/>
          </a:p>
        </p:txBody>
      </p:sp>
      <p:sp>
        <p:nvSpPr>
          <p:cNvPr id="6" name="Slide Number Placeholder 5"/>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169393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TechTalk @ Harvard Feb 2, 2012</a:t>
            </a:r>
            <a:endParaRPr lang="en-US"/>
          </a:p>
        </p:txBody>
      </p:sp>
      <p:sp>
        <p:nvSpPr>
          <p:cNvPr id="6" name="Slide Number Placeholder 5"/>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318799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0773851"/>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20575428"/>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564257"/>
          </a:xfrm>
        </p:spPr>
        <p:txBody>
          <a:bodyPr/>
          <a:lstStyle>
            <a:lvl1pPr>
              <a:defRPr sz="4000">
                <a:latin typeface="Segoe"/>
                <a:cs typeface="Segoe"/>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a:defRPr sz="3200">
                <a:latin typeface="Segoe"/>
                <a:cs typeface="Segoe"/>
              </a:defRPr>
            </a:lvl1pPr>
            <a:lvl2pPr>
              <a:defRPr sz="2800">
                <a:latin typeface="Segoe"/>
                <a:cs typeface="Segoe"/>
              </a:defRPr>
            </a:lvl2pPr>
            <a:lvl3pPr>
              <a:defRPr sz="2400">
                <a:latin typeface="Segoe"/>
                <a:cs typeface="Segoe"/>
              </a:defRPr>
            </a:lvl3pPr>
            <a:lvl4pPr>
              <a:defRPr sz="2000">
                <a:latin typeface="Segoe"/>
                <a:cs typeface="Segoe"/>
              </a:defRPr>
            </a:lvl4pPr>
            <a:lvl5pPr>
              <a:defRPr sz="2000">
                <a:latin typeface="Segoe"/>
                <a:cs typeface="Sego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99851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a:lnSpc>
                <a:spcPct val="90000"/>
              </a:lnSpc>
              <a:defRPr>
                <a:latin typeface="Segoe"/>
                <a:cs typeface="Segoe"/>
              </a:defRPr>
            </a:lvl1pPr>
            <a:lvl2pPr>
              <a:lnSpc>
                <a:spcPct val="90000"/>
              </a:lnSpc>
              <a:defRPr>
                <a:latin typeface="Segoe"/>
                <a:cs typeface="Segoe"/>
              </a:defRPr>
            </a:lvl2pPr>
            <a:lvl3pPr>
              <a:lnSpc>
                <a:spcPct val="90000"/>
              </a:lnSpc>
              <a:defRPr>
                <a:latin typeface="Segoe"/>
                <a:cs typeface="Segoe"/>
              </a:defRPr>
            </a:lvl3pPr>
            <a:lvl4pPr>
              <a:lnSpc>
                <a:spcPct val="90000"/>
              </a:lnSpc>
              <a:defRPr>
                <a:latin typeface="Segoe"/>
                <a:cs typeface="Segoe"/>
              </a:defRPr>
            </a:lvl4pPr>
            <a:lvl5pPr>
              <a:lnSpc>
                <a:spcPct val="90000"/>
              </a:lnSpc>
              <a:defRPr>
                <a:latin typeface="Segoe"/>
                <a:cs typeface="Sego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435393"/>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89436" y="1447802"/>
            <a:ext cx="4115872" cy="2129814"/>
          </a:xfrm>
        </p:spPr>
        <p:txBody>
          <a:bodyPr/>
          <a:lstStyle>
            <a:lvl1pPr marL="339976" indent="-339976">
              <a:lnSpc>
                <a:spcPct val="90000"/>
              </a:lnSpc>
              <a:defRPr sz="2800">
                <a:latin typeface="Calibri" pitchFamily="34" charset="0"/>
                <a:cs typeface="Calibri" pitchFamily="34" charset="0"/>
              </a:defRPr>
            </a:lvl1pPr>
            <a:lvl2pPr marL="673338" indent="-325424">
              <a:lnSpc>
                <a:spcPct val="90000"/>
              </a:lnSpc>
              <a:defRPr sz="2400">
                <a:latin typeface="Calibri" pitchFamily="34" charset="0"/>
                <a:cs typeface="Calibri" pitchFamily="34" charset="0"/>
              </a:defRPr>
            </a:lvl2pPr>
            <a:lvl3pPr marL="953785" indent="-288384">
              <a:lnSpc>
                <a:spcPct val="90000"/>
              </a:lnSpc>
              <a:defRPr sz="2000">
                <a:latin typeface="Calibri" pitchFamily="34" charset="0"/>
                <a:cs typeface="Calibri" pitchFamily="34" charset="0"/>
              </a:defRPr>
            </a:lvl3pPr>
            <a:lvl4pPr marL="1227618" indent="-273833">
              <a:lnSpc>
                <a:spcPct val="90000"/>
              </a:lnSpc>
              <a:defRPr sz="1800">
                <a:latin typeface="Calibri" pitchFamily="34" charset="0"/>
                <a:cs typeface="Calibri" pitchFamily="34" charset="0"/>
              </a:defRPr>
            </a:lvl4pPr>
            <a:lvl5pPr marL="1516002" indent="-280447">
              <a:lnSpc>
                <a:spcPct val="90000"/>
              </a:lnSpc>
              <a:defRPr sz="1800">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37501" y="1447802"/>
            <a:ext cx="4115872" cy="2129814"/>
          </a:xfrm>
        </p:spPr>
        <p:txBody>
          <a:bodyPr/>
          <a:lstStyle>
            <a:lvl1pPr marL="347914" indent="-347914">
              <a:lnSpc>
                <a:spcPct val="90000"/>
              </a:lnSpc>
              <a:defRPr sz="2800">
                <a:latin typeface="Segoe"/>
                <a:cs typeface="Segoe"/>
              </a:defRPr>
            </a:lvl1pPr>
            <a:lvl2pPr marL="673338" indent="-339976">
              <a:lnSpc>
                <a:spcPct val="90000"/>
              </a:lnSpc>
              <a:defRPr sz="2400">
                <a:latin typeface="Segoe"/>
                <a:cs typeface="Segoe"/>
              </a:defRPr>
            </a:lvl2pPr>
            <a:lvl3pPr marL="961722" indent="-302936">
              <a:lnSpc>
                <a:spcPct val="90000"/>
              </a:lnSpc>
              <a:defRPr sz="2000">
                <a:latin typeface="Segoe"/>
                <a:cs typeface="Segoe"/>
              </a:defRPr>
            </a:lvl3pPr>
            <a:lvl4pPr marL="1227618" indent="-265896">
              <a:lnSpc>
                <a:spcPct val="90000"/>
              </a:lnSpc>
              <a:defRPr sz="1800">
                <a:latin typeface="Segoe"/>
                <a:cs typeface="Segoe"/>
              </a:defRPr>
            </a:lvl4pPr>
            <a:lvl5pPr marL="1516002" indent="-273833">
              <a:lnSpc>
                <a:spcPct val="90000"/>
              </a:lnSpc>
              <a:defRPr sz="1800">
                <a:latin typeface="Segoe"/>
                <a:cs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4919326"/>
      </p:ext>
    </p:extLst>
  </p:cSld>
  <p:clrMapOvr>
    <a:masterClrMapping/>
  </p:clrMapOvr>
  <p:transition xmlns:p14="http://schemas.microsoft.com/office/powerpoint/2010/mai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293786"/>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 Blue - Content Heavy Sl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nchor="b">
            <a:noAutofit/>
          </a:bodyPr>
          <a:lstStyle>
            <a:lvl1pPr algn="l" defTabSz="914400" rtl="0" eaLnBrk="1" latinLnBrk="0" hangingPunct="1">
              <a:spcBef>
                <a:spcPct val="0"/>
              </a:spcBef>
              <a:buNone/>
              <a:defRPr lang="en-US" sz="3600" b="0" kern="1200">
                <a:solidFill>
                  <a:schemeClr val="tx1"/>
                </a:solidFill>
                <a:effectLst>
                  <a:outerShdw blurRad="38100" dist="38100" dir="2700000" algn="tl">
                    <a:srgbClr val="000000">
                      <a:alpha val="43137"/>
                    </a:srgbClr>
                  </a:outerShdw>
                </a:effectLst>
                <a:latin typeface="Segoe"/>
                <a:ea typeface="+mj-ea"/>
                <a:cs typeface="+mj-cs"/>
              </a:defRPr>
            </a:lvl1pPr>
          </a:lstStyle>
          <a:p>
            <a:r>
              <a:rPr lang="en-US" smtClean="0"/>
              <a:t>Click to edit Master title style</a:t>
            </a:r>
            <a:endParaRPr lang="en-US"/>
          </a:p>
        </p:txBody>
      </p:sp>
    </p:spTree>
    <p:extLst>
      <p:ext uri="{BB962C8B-B14F-4D97-AF65-F5344CB8AC3E}">
        <p14:creationId xmlns:p14="http://schemas.microsoft.com/office/powerpoint/2010/main" val="2674392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ustom Bullets &amp; Inserts">
    <p:spTree>
      <p:nvGrpSpPr>
        <p:cNvPr id="1" name=""/>
        <p:cNvGrpSpPr/>
        <p:nvPr/>
      </p:nvGrpSpPr>
      <p:grpSpPr>
        <a:xfrm>
          <a:off x="0" y="0"/>
          <a:ext cx="0" cy="0"/>
          <a:chOff x="0" y="0"/>
          <a:chExt cx="0" cy="0"/>
        </a:xfrm>
      </p:grpSpPr>
      <p:pic>
        <p:nvPicPr>
          <p:cNvPr id="8" name="Picture 2" descr="C:\Users\Brad Hackleman\Desktop\subpag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2404" y="2"/>
            <a:ext cx="9156405" cy="686730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381000" y="381000"/>
            <a:ext cx="8077200" cy="533400"/>
          </a:xfrm>
          <a:prstGeom prst="rect">
            <a:avLst/>
          </a:prstGeom>
        </p:spPr>
        <p:txBody>
          <a:bodyPr anchor="b">
            <a:noAutofit/>
          </a:bodyPr>
          <a:lstStyle>
            <a:lvl1pPr algn="l">
              <a:defRPr sz="3600" b="0">
                <a:effectLst>
                  <a:outerShdw blurRad="38100" dist="38100" dir="2700000" algn="tl">
                    <a:srgbClr val="000000">
                      <a:alpha val="43137"/>
                    </a:srgbClr>
                  </a:outerShdw>
                </a:effectLst>
                <a:latin typeface="Segoe"/>
              </a:defRPr>
            </a:lvl1pPr>
          </a:lstStyle>
          <a:p>
            <a:r>
              <a:rPr lang="en-US" dirty="0" smtClean="0"/>
              <a:t>Click to edit Master title style</a:t>
            </a:r>
            <a:endParaRPr lang="en-US" dirty="0"/>
          </a:p>
        </p:txBody>
      </p:sp>
      <p:sp>
        <p:nvSpPr>
          <p:cNvPr id="6" name="Content Placeholder 2"/>
          <p:cNvSpPr>
            <a:spLocks noGrp="1"/>
          </p:cNvSpPr>
          <p:nvPr>
            <p:ph sz="half" idx="10"/>
          </p:nvPr>
        </p:nvSpPr>
        <p:spPr>
          <a:xfrm>
            <a:off x="533400" y="1447800"/>
            <a:ext cx="8077200" cy="1231106"/>
          </a:xfrm>
          <a:prstGeom prst="rect">
            <a:avLst/>
          </a:prstGeom>
        </p:spPr>
        <p:txBody>
          <a:bodyPr/>
          <a:lstStyle>
            <a:lvl1pPr>
              <a:defRPr sz="1800">
                <a:solidFill>
                  <a:srgbClr val="FFFFFF"/>
                </a:solidFill>
                <a:latin typeface="Segoe"/>
              </a:defRPr>
            </a:lvl1pPr>
            <a:lvl2pPr marL="742950" indent="-285750">
              <a:buSzPct val="100000"/>
              <a:buFontTx/>
              <a:buBlip>
                <a:blip r:embed="rId3"/>
              </a:buBlip>
              <a:defRPr sz="1600">
                <a:solidFill>
                  <a:srgbClr val="FFFFFF"/>
                </a:solidFill>
                <a:latin typeface="Segoe"/>
              </a:defRPr>
            </a:lvl2pPr>
            <a:lvl3pPr>
              <a:defRPr sz="1600">
                <a:solidFill>
                  <a:srgbClr val="FFFFFF"/>
                </a:solidFill>
                <a:latin typeface="Segoe"/>
              </a:defRPr>
            </a:lvl3pPr>
            <a:lvl4pPr>
              <a:defRPr sz="1400">
                <a:solidFill>
                  <a:srgbClr val="FFFFFF"/>
                </a:solidFill>
                <a:latin typeface="Segoe"/>
              </a:defRPr>
            </a:lvl4pPr>
            <a:lvl5pPr>
              <a:defRPr sz="1200">
                <a:solidFill>
                  <a:srgbClr val="FFFFFF"/>
                </a:solidFill>
                <a:latin typeface="Segoe"/>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829177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TechTalk @ Harvard Feb 2, 2012</a:t>
            </a:r>
            <a:endParaRPr lang="en-US"/>
          </a:p>
        </p:txBody>
      </p:sp>
      <p:sp>
        <p:nvSpPr>
          <p:cNvPr id="6" name="Slide Number Placeholder 5"/>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50555062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Disclosure Slide">
    <p:spTree>
      <p:nvGrpSpPr>
        <p:cNvPr id="1" name=""/>
        <p:cNvGrpSpPr/>
        <p:nvPr/>
      </p:nvGrpSpPr>
      <p:grpSpPr>
        <a:xfrm>
          <a:off x="0" y="0"/>
          <a:ext cx="0" cy="0"/>
          <a:chOff x="0" y="0"/>
          <a:chExt cx="0" cy="0"/>
        </a:xfrm>
      </p:grpSpPr>
      <p:pic>
        <p:nvPicPr>
          <p:cNvPr id="3" name="Picture 2" descr="iStock_000009154776Medium.jpg"/>
          <p:cNvPicPr>
            <a:picLocks noChangeAspect="1"/>
          </p:cNvPicPr>
          <p:nvPr userDrawn="1"/>
        </p:nvPicPr>
        <p:blipFill>
          <a:blip r:embed="rId2" cstate="print"/>
          <a:stretch>
            <a:fillRect/>
          </a:stretch>
        </p:blipFill>
        <p:spPr>
          <a:xfrm>
            <a:off x="0" y="0"/>
            <a:ext cx="9144000" cy="6858000"/>
          </a:xfrm>
          <a:prstGeom prst="rect">
            <a:avLst/>
          </a:prstGeom>
        </p:spPr>
      </p:pic>
      <p:pic>
        <p:nvPicPr>
          <p:cNvPr id="4" name="Picture 2" descr="Microsoft logo and tagline"/>
          <p:cNvPicPr>
            <a:picLocks noChangeAspect="1" noChangeArrowheads="1"/>
          </p:cNvPicPr>
          <p:nvPr userDrawn="1"/>
        </p:nvPicPr>
        <p:blipFill>
          <a:blip r:embed="rId3" cstate="print"/>
          <a:srcRect/>
          <a:stretch>
            <a:fillRect/>
          </a:stretch>
        </p:blipFill>
        <p:spPr bwMode="black">
          <a:xfrm>
            <a:off x="1602055" y="2787392"/>
            <a:ext cx="5939896" cy="1283229"/>
          </a:xfrm>
          <a:prstGeom prst="rect">
            <a:avLst/>
          </a:prstGeom>
          <a:noFill/>
        </p:spPr>
      </p:pic>
      <p:sp>
        <p:nvSpPr>
          <p:cNvPr id="5"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r>
              <a:rPr lang="en-US" sz="700" i="1" dirty="0">
                <a:solidFill>
                  <a:prstClr val="white">
                    <a:lumMod val="65000"/>
                  </a:prstClr>
                </a:solidFill>
                <a:cs typeface="Segoe UI" pitchFamily="34" charset="0"/>
              </a:rPr>
              <a:t>© 2010 Microsoft Corporation. All rights reserved. Microsoft, Windows, Windows Vista and other product names are or may be registered trademarks and/or trademarks in the U.S. and/or other countries.</a:t>
            </a:r>
          </a:p>
          <a:p>
            <a:pPr defTabSz="914099" eaLnBrk="0" hangingPunct="0"/>
            <a:r>
              <a:rPr lang="en-US" sz="700" i="1" dirty="0">
                <a:solidFill>
                  <a:prstClr val="white">
                    <a:lumMod val="6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i="1" dirty="0">
                <a:solidFill>
                  <a:prstClr val="white">
                    <a:lumMod val="65000"/>
                  </a:prstClr>
                </a:solidFill>
                <a:cs typeface="Segoe UI" pitchFamily="34" charset="0"/>
              </a:rPr>
            </a:br>
            <a:r>
              <a:rPr lang="en-US" sz="700" i="1" dirty="0">
                <a:solidFill>
                  <a:prstClr val="white">
                    <a:lumMod val="65000"/>
                  </a:prstClr>
                </a:solidFill>
                <a:cs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352240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TechTalk @ Harvard Feb 2, 2012</a:t>
            </a:r>
            <a:endParaRPr lang="en-US"/>
          </a:p>
        </p:txBody>
      </p:sp>
      <p:sp>
        <p:nvSpPr>
          <p:cNvPr id="6" name="Slide Number Placeholder 5"/>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40548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TechTalk @ Harvard Feb 2, 2012</a:t>
            </a:r>
            <a:endParaRPr lang="en-US"/>
          </a:p>
        </p:txBody>
      </p:sp>
      <p:sp>
        <p:nvSpPr>
          <p:cNvPr id="7" name="Slide Number Placeholder 6"/>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1898647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TechTalk @ Harvard Feb 2, 2012</a:t>
            </a:r>
            <a:endParaRPr lang="en-US"/>
          </a:p>
        </p:txBody>
      </p:sp>
      <p:sp>
        <p:nvSpPr>
          <p:cNvPr id="9" name="Slide Number Placeholder 8"/>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372957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TechTalk @ Harvard Feb 2, 2012</a:t>
            </a:r>
            <a:endParaRPr lang="en-US"/>
          </a:p>
        </p:txBody>
      </p:sp>
      <p:sp>
        <p:nvSpPr>
          <p:cNvPr id="5" name="Slide Number Placeholder 4"/>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3520989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TechTalk @ Harvard Feb 2, 2012</a:t>
            </a:r>
            <a:endParaRPr lang="en-US"/>
          </a:p>
        </p:txBody>
      </p:sp>
      <p:sp>
        <p:nvSpPr>
          <p:cNvPr id="4" name="Slide Number Placeholder 3"/>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127706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TechTalk @ Harvard Feb 2, 2012</a:t>
            </a:r>
            <a:endParaRPr lang="en-US"/>
          </a:p>
        </p:txBody>
      </p:sp>
      <p:sp>
        <p:nvSpPr>
          <p:cNvPr id="7" name="Slide Number Placeholder 6"/>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3705655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TechTalk @ Harvard Feb 2, 2012</a:t>
            </a:r>
            <a:endParaRPr lang="en-US"/>
          </a:p>
        </p:txBody>
      </p:sp>
      <p:sp>
        <p:nvSpPr>
          <p:cNvPr id="7" name="Slide Number Placeholder 6"/>
          <p:cNvSpPr>
            <a:spLocks noGrp="1"/>
          </p:cNvSpPr>
          <p:nvPr>
            <p:ph type="sldNum" sz="quarter" idx="12"/>
          </p:nvPr>
        </p:nvSpPr>
        <p:spPr/>
        <p:txBody>
          <a:bodyPr/>
          <a:lstStyle/>
          <a:p>
            <a:fld id="{A4C3C6CF-78E7-4897-B710-ABF42013CFF1}" type="slidenum">
              <a:rPr lang="en-US" smtClean="0"/>
              <a:t>‹#›</a:t>
            </a:fld>
            <a:endParaRPr lang="en-US"/>
          </a:p>
        </p:txBody>
      </p:sp>
    </p:spTree>
    <p:extLst>
      <p:ext uri="{BB962C8B-B14F-4D97-AF65-F5344CB8AC3E}">
        <p14:creationId xmlns:p14="http://schemas.microsoft.com/office/powerpoint/2010/main" val="2366848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2.xml"/><Relationship Id="rId1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TechTalk @ Harvard Feb 2, 2012</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3C6CF-78E7-4897-B710-ABF42013CFF1}" type="slidenum">
              <a:rPr lang="en-US" smtClean="0"/>
              <a:t>‹#›</a:t>
            </a:fld>
            <a:endParaRPr lang="en-US"/>
          </a:p>
        </p:txBody>
      </p:sp>
    </p:spTree>
    <p:extLst>
      <p:ext uri="{BB962C8B-B14F-4D97-AF65-F5344CB8AC3E}">
        <p14:creationId xmlns:p14="http://schemas.microsoft.com/office/powerpoint/2010/main" val="1466443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56425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9512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xmlns:p14="http://schemas.microsoft.com/office/powerpoint/2010/main">
    <p:fade/>
  </p:transition>
  <p:hf hdr="0" dt="0"/>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outerShdw blurRad="50800" dist="38100" dir="2700000">
              <a:srgbClr val="000000">
                <a:alpha val="43000"/>
              </a:srgbClr>
            </a:outerShdw>
          </a:effectLst>
          <a:latin typeface="Segoe"/>
          <a:ea typeface="+mn-ea"/>
          <a:cs typeface="Segoe"/>
        </a:defRPr>
      </a:lvl1pPr>
    </p:titleStyle>
    <p:bodyStyle>
      <a:lvl1pPr marL="460375" indent="-460375" algn="l" defTabSz="914363" rtl="0" eaLnBrk="1" latinLnBrk="0" hangingPunct="1">
        <a:lnSpc>
          <a:spcPct val="90000"/>
        </a:lnSpc>
        <a:spcBef>
          <a:spcPct val="20000"/>
        </a:spcBef>
        <a:buFontTx/>
        <a:buBlip>
          <a:blip r:embed="rId11"/>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1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1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1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1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6.jpeg"/></Relationships>
</file>

<file path=ppt/slides/_rels/slide14.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98.png"/><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15.xml.rels><?xml version="1.0" encoding="UTF-8" standalone="yes"?>
<Relationships xmlns="http://schemas.openxmlformats.org/package/2006/relationships"><Relationship Id="rId9" Type="http://schemas.openxmlformats.org/officeDocument/2006/relationships/image" Target="../media/image104.png"/><Relationship Id="rId20" Type="http://schemas.openxmlformats.org/officeDocument/2006/relationships/image" Target="../media/image115.png"/><Relationship Id="rId21" Type="http://schemas.openxmlformats.org/officeDocument/2006/relationships/image" Target="../media/image116.png"/><Relationship Id="rId22" Type="http://schemas.openxmlformats.org/officeDocument/2006/relationships/image" Target="../media/image117.jpeg"/><Relationship Id="rId23" Type="http://schemas.openxmlformats.org/officeDocument/2006/relationships/image" Target="../media/image118.jpeg"/><Relationship Id="rId24" Type="http://schemas.openxmlformats.org/officeDocument/2006/relationships/image" Target="../media/image119.png"/><Relationship Id="rId25" Type="http://schemas.openxmlformats.org/officeDocument/2006/relationships/image" Target="../media/image120.png"/><Relationship Id="rId10" Type="http://schemas.openxmlformats.org/officeDocument/2006/relationships/image" Target="../media/image105.png"/><Relationship Id="rId11" Type="http://schemas.openxmlformats.org/officeDocument/2006/relationships/image" Target="../media/image106.png"/><Relationship Id="rId12" Type="http://schemas.openxmlformats.org/officeDocument/2006/relationships/image" Target="../media/image107.png"/><Relationship Id="rId13" Type="http://schemas.openxmlformats.org/officeDocument/2006/relationships/image" Target="../media/image108.png"/><Relationship Id="rId14" Type="http://schemas.openxmlformats.org/officeDocument/2006/relationships/image" Target="../media/image109.png"/><Relationship Id="rId15" Type="http://schemas.openxmlformats.org/officeDocument/2006/relationships/image" Target="../media/image110.png"/><Relationship Id="rId16" Type="http://schemas.openxmlformats.org/officeDocument/2006/relationships/image" Target="../media/image111.png"/><Relationship Id="rId17" Type="http://schemas.openxmlformats.org/officeDocument/2006/relationships/image" Target="../media/image112.png"/><Relationship Id="rId18" Type="http://schemas.openxmlformats.org/officeDocument/2006/relationships/image" Target="../media/image113.png"/><Relationship Id="rId19" Type="http://schemas.openxmlformats.org/officeDocument/2006/relationships/image" Target="../media/image114.png"/><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1" Type="http://schemas.openxmlformats.org/officeDocument/2006/relationships/image" Target="../media/image129.jpeg"/><Relationship Id="rId12" Type="http://schemas.openxmlformats.org/officeDocument/2006/relationships/image" Target="../media/image130.wmf"/><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1.jpeg"/><Relationship Id="rId4" Type="http://schemas.openxmlformats.org/officeDocument/2006/relationships/image" Target="../media/image122.emf"/><Relationship Id="rId5" Type="http://schemas.openxmlformats.org/officeDocument/2006/relationships/image" Target="../media/image123.emf"/><Relationship Id="rId6" Type="http://schemas.openxmlformats.org/officeDocument/2006/relationships/image" Target="../media/image124.emf"/><Relationship Id="rId7" Type="http://schemas.openxmlformats.org/officeDocument/2006/relationships/image" Target="../media/image125.png"/><Relationship Id="rId8" Type="http://schemas.openxmlformats.org/officeDocument/2006/relationships/image" Target="../media/image126.png"/><Relationship Id="rId9" Type="http://schemas.openxmlformats.org/officeDocument/2006/relationships/image" Target="../media/image127.png"/><Relationship Id="rId10" Type="http://schemas.openxmlformats.org/officeDocument/2006/relationships/image" Target="../media/image12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31.jpe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5.jpe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png"/><Relationship Id="rId9" Type="http://schemas.openxmlformats.org/officeDocument/2006/relationships/image" Target="../media/image141.jpeg"/><Relationship Id="rId10" Type="http://schemas.openxmlformats.org/officeDocument/2006/relationships/image" Target="../media/image142.jpeg"/><Relationship Id="rId11" Type="http://schemas.openxmlformats.org/officeDocument/2006/relationships/image" Target="../media/image143.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5.png"/><Relationship Id="rId5" Type="http://schemas.openxmlformats.org/officeDocument/2006/relationships/image" Target="../media/image144.jpeg"/><Relationship Id="rId6" Type="http://schemas.openxmlformats.org/officeDocument/2006/relationships/image" Target="../media/image145.jpeg"/><Relationship Id="rId7" Type="http://schemas.openxmlformats.org/officeDocument/2006/relationships/image" Target="../media/image146.png"/><Relationship Id="rId8"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2.jpe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image" Target="../media/image156.png"/><Relationship Id="rId8" Type="http://schemas.openxmlformats.org/officeDocument/2006/relationships/image" Target="../media/image157.png"/><Relationship Id="rId9" Type="http://schemas.openxmlformats.org/officeDocument/2006/relationships/image" Target="../media/image158.png"/><Relationship Id="rId10" Type="http://schemas.openxmlformats.org/officeDocument/2006/relationships/image" Target="../media/image159.png"/><Relationship Id="rId11" Type="http://schemas.openxmlformats.org/officeDocument/2006/relationships/image" Target="../media/image16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65.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bin"/><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68.jpeg"/><Relationship Id="rId8" Type="http://schemas.openxmlformats.org/officeDocument/2006/relationships/image" Target="../media/image169.jpeg"/><Relationship Id="rId9" Type="http://schemas.openxmlformats.org/officeDocument/2006/relationships/image" Target="../media/image170.jpeg"/><Relationship Id="rId10" Type="http://schemas.openxmlformats.org/officeDocument/2006/relationships/image" Target="../media/image171.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3.jpeg"/><Relationship Id="rId3" Type="http://schemas.openxmlformats.org/officeDocument/2006/relationships/image" Target="../media/image17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6.png"/></Relationships>
</file>

<file path=ppt/slides/_rels/slide34.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0.png"/></Relationships>
</file>

<file path=ppt/slides/_rels/slide36.xml.rels><?xml version="1.0" encoding="UTF-8" standalone="yes"?>
<Relationships xmlns="http://schemas.openxmlformats.org/package/2006/relationships"><Relationship Id="rId3" Type="http://schemas.openxmlformats.org/officeDocument/2006/relationships/image" Target="../media/image181.jpeg"/><Relationship Id="rId4" Type="http://schemas.openxmlformats.org/officeDocument/2006/relationships/image" Target="../media/image18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88.PNG"/><Relationship Id="rId7" Type="http://schemas.openxmlformats.org/officeDocument/2006/relationships/image" Target="../media/image189.PNG"/><Relationship Id="rId8" Type="http://schemas.openxmlformats.org/officeDocument/2006/relationships/image" Target="../media/image19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s.msdn.com/b/cloudnumerics/archive/2012/02/07/cloud-numerics-example-analyzing-demographics-data-from-windows-azure-marketplace.aspx"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pn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63" Type="http://schemas.openxmlformats.org/officeDocument/2006/relationships/image" Target="../media/image82.png"/><Relationship Id="rId50" Type="http://schemas.openxmlformats.org/officeDocument/2006/relationships/image" Target="../media/image69.png"/><Relationship Id="rId51" Type="http://schemas.openxmlformats.org/officeDocument/2006/relationships/image" Target="../media/image70.png"/><Relationship Id="rId52" Type="http://schemas.openxmlformats.org/officeDocument/2006/relationships/image" Target="../media/image71.png"/><Relationship Id="rId53" Type="http://schemas.openxmlformats.org/officeDocument/2006/relationships/image" Target="../media/image72.png"/><Relationship Id="rId54" Type="http://schemas.openxmlformats.org/officeDocument/2006/relationships/image" Target="../media/image73.png"/><Relationship Id="rId55" Type="http://schemas.openxmlformats.org/officeDocument/2006/relationships/image" Target="../media/image74.png"/><Relationship Id="rId56" Type="http://schemas.openxmlformats.org/officeDocument/2006/relationships/image" Target="../media/image75.png"/><Relationship Id="rId57" Type="http://schemas.openxmlformats.org/officeDocument/2006/relationships/image" Target="../media/image76.png"/><Relationship Id="rId58" Type="http://schemas.openxmlformats.org/officeDocument/2006/relationships/image" Target="../media/image77.png"/><Relationship Id="rId59" Type="http://schemas.openxmlformats.org/officeDocument/2006/relationships/image" Target="../media/image78.png"/><Relationship Id="rId40" Type="http://schemas.openxmlformats.org/officeDocument/2006/relationships/image" Target="../media/image59.png"/><Relationship Id="rId41" Type="http://schemas.openxmlformats.org/officeDocument/2006/relationships/image" Target="../media/image60.png"/><Relationship Id="rId42" Type="http://schemas.openxmlformats.org/officeDocument/2006/relationships/image" Target="../media/image61.png"/><Relationship Id="rId43" Type="http://schemas.openxmlformats.org/officeDocument/2006/relationships/image" Target="../media/image62.png"/><Relationship Id="rId44" Type="http://schemas.openxmlformats.org/officeDocument/2006/relationships/image" Target="../media/image63.png"/><Relationship Id="rId45" Type="http://schemas.openxmlformats.org/officeDocument/2006/relationships/image" Target="../media/image64.png"/><Relationship Id="rId46" Type="http://schemas.openxmlformats.org/officeDocument/2006/relationships/image" Target="../media/image65.png"/><Relationship Id="rId47" Type="http://schemas.openxmlformats.org/officeDocument/2006/relationships/image" Target="../media/image66.png"/><Relationship Id="rId48" Type="http://schemas.openxmlformats.org/officeDocument/2006/relationships/image" Target="../media/image67.png"/><Relationship Id="rId49"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30" Type="http://schemas.openxmlformats.org/officeDocument/2006/relationships/image" Target="../media/image49.png"/><Relationship Id="rId31" Type="http://schemas.openxmlformats.org/officeDocument/2006/relationships/image" Target="../media/image50.png"/><Relationship Id="rId32" Type="http://schemas.openxmlformats.org/officeDocument/2006/relationships/image" Target="../media/image51.png"/><Relationship Id="rId33" Type="http://schemas.openxmlformats.org/officeDocument/2006/relationships/image" Target="../media/image52.png"/><Relationship Id="rId34" Type="http://schemas.openxmlformats.org/officeDocument/2006/relationships/image" Target="../media/image53.png"/><Relationship Id="rId35" Type="http://schemas.openxmlformats.org/officeDocument/2006/relationships/image" Target="../media/image54.png"/><Relationship Id="rId36" Type="http://schemas.openxmlformats.org/officeDocument/2006/relationships/image" Target="../media/image55.png"/><Relationship Id="rId37" Type="http://schemas.openxmlformats.org/officeDocument/2006/relationships/image" Target="../media/image56.png"/><Relationship Id="rId38" Type="http://schemas.openxmlformats.org/officeDocument/2006/relationships/image" Target="../media/image57.png"/><Relationship Id="rId39" Type="http://schemas.openxmlformats.org/officeDocument/2006/relationships/image" Target="../media/image58.png"/><Relationship Id="rId20" Type="http://schemas.openxmlformats.org/officeDocument/2006/relationships/image" Target="../media/image39.png"/><Relationship Id="rId21" Type="http://schemas.openxmlformats.org/officeDocument/2006/relationships/image" Target="../media/image40.png"/><Relationship Id="rId22" Type="http://schemas.openxmlformats.org/officeDocument/2006/relationships/image" Target="../media/image41.png"/><Relationship Id="rId23" Type="http://schemas.openxmlformats.org/officeDocument/2006/relationships/image" Target="../media/image42.png"/><Relationship Id="rId24" Type="http://schemas.openxmlformats.org/officeDocument/2006/relationships/image" Target="../media/image43.png"/><Relationship Id="rId25" Type="http://schemas.openxmlformats.org/officeDocument/2006/relationships/image" Target="../media/image44.png"/><Relationship Id="rId26" Type="http://schemas.openxmlformats.org/officeDocument/2006/relationships/image" Target="../media/image45.png"/><Relationship Id="rId27" Type="http://schemas.openxmlformats.org/officeDocument/2006/relationships/image" Target="../media/image46.png"/><Relationship Id="rId28" Type="http://schemas.openxmlformats.org/officeDocument/2006/relationships/image" Target="../media/image47.png"/><Relationship Id="rId29" Type="http://schemas.openxmlformats.org/officeDocument/2006/relationships/image" Target="../media/image48.png"/><Relationship Id="rId60" Type="http://schemas.openxmlformats.org/officeDocument/2006/relationships/image" Target="../media/image79.png"/><Relationship Id="rId61" Type="http://schemas.openxmlformats.org/officeDocument/2006/relationships/image" Target="../media/image80.png"/><Relationship Id="rId62" Type="http://schemas.openxmlformats.org/officeDocument/2006/relationships/image" Target="../media/image81.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background2.png"/>
          <p:cNvPicPr>
            <a:picLocks noChangeAspect="1"/>
          </p:cNvPicPr>
          <p:nvPr/>
        </p:nvPicPr>
        <p:blipFill>
          <a:blip r:embed="rId2" cstate="print"/>
          <a:stretch>
            <a:fillRect/>
          </a:stretch>
        </p:blipFill>
        <p:spPr>
          <a:xfrm>
            <a:off x="0" y="862"/>
            <a:ext cx="9142858" cy="6857143"/>
          </a:xfrm>
          <a:prstGeom prst="rect">
            <a:avLst/>
          </a:prstGeom>
          <a:solidFill>
            <a:scrgbClr r="0" g="0" b="0">
              <a:alpha val="10721"/>
            </a:scrgbClr>
          </a:solidFill>
          <a:ln>
            <a:noFill/>
          </a:ln>
        </p:spPr>
      </p:pic>
      <p:sp>
        <p:nvSpPr>
          <p:cNvPr id="2" name="Title 1"/>
          <p:cNvSpPr>
            <a:spLocks noGrp="1"/>
          </p:cNvSpPr>
          <p:nvPr>
            <p:ph type="title"/>
          </p:nvPr>
        </p:nvSpPr>
        <p:spPr>
          <a:xfrm>
            <a:off x="228600" y="655638"/>
            <a:ext cx="8686800" cy="2316162"/>
          </a:xfrm>
        </p:spPr>
        <p:txBody>
          <a:bodyPr>
            <a:normAutofit fontScale="90000"/>
          </a:bodyPr>
          <a:lstStyle/>
          <a:p>
            <a:r>
              <a:rPr lang="ru-RU" sz="4900" b="1" dirty="0" smtClean="0">
                <a:solidFill>
                  <a:srgbClr val="FFFF00"/>
                </a:solidFill>
              </a:rPr>
              <a:t>Управление </a:t>
            </a:r>
            <a:r>
              <a:rPr lang="ru-RU" sz="4900" b="1" dirty="0">
                <a:solidFill>
                  <a:srgbClr val="FFFF00"/>
                </a:solidFill>
              </a:rPr>
              <a:t>в меняющемся </a:t>
            </a:r>
            <a:r>
              <a:rPr lang="ru-RU" sz="4900" b="1" dirty="0" smtClean="0">
                <a:solidFill>
                  <a:srgbClr val="FFFF00"/>
                </a:solidFill>
              </a:rPr>
              <a:t>мире</a:t>
            </a:r>
            <a:r>
              <a:rPr lang="ru-RU" dirty="0" smtClean="0">
                <a:solidFill>
                  <a:srgbClr val="FFFF00"/>
                </a:solidFill>
              </a:rPr>
              <a:t/>
            </a:r>
            <a:br>
              <a:rPr lang="ru-RU" dirty="0" smtClean="0">
                <a:solidFill>
                  <a:srgbClr val="FFFF00"/>
                </a:solidFill>
              </a:rPr>
            </a:br>
            <a:r>
              <a:rPr lang="ru-RU" dirty="0" smtClean="0">
                <a:solidFill>
                  <a:srgbClr val="FFFF00"/>
                </a:solidFill>
              </a:rPr>
              <a:t> </a:t>
            </a:r>
            <a:br>
              <a:rPr lang="ru-RU" dirty="0" smtClean="0">
                <a:solidFill>
                  <a:srgbClr val="FFFF00"/>
                </a:solidFill>
              </a:rPr>
            </a:br>
            <a:r>
              <a:rPr lang="ru-RU" dirty="0" smtClean="0">
                <a:solidFill>
                  <a:srgbClr val="FFFF00"/>
                </a:solidFill>
              </a:rPr>
              <a:t>Большие </a:t>
            </a:r>
            <a:r>
              <a:rPr lang="ru-RU" dirty="0">
                <a:solidFill>
                  <a:srgbClr val="FFFF00"/>
                </a:solidFill>
              </a:rPr>
              <a:t>данные, облака и вычисления</a:t>
            </a:r>
            <a:endParaRPr lang="en-US" dirty="0">
              <a:solidFill>
                <a:srgbClr val="FFFF00"/>
              </a:solidFill>
            </a:endParaRPr>
          </a:p>
        </p:txBody>
      </p:sp>
      <p:sp>
        <p:nvSpPr>
          <p:cNvPr id="3" name="Content Placeholder 2"/>
          <p:cNvSpPr>
            <a:spLocks noGrp="1"/>
          </p:cNvSpPr>
          <p:nvPr>
            <p:ph idx="1"/>
          </p:nvPr>
        </p:nvSpPr>
        <p:spPr>
          <a:xfrm>
            <a:off x="4876800" y="6096000"/>
            <a:ext cx="3733800" cy="533400"/>
          </a:xfrm>
        </p:spPr>
        <p:txBody>
          <a:bodyPr>
            <a:normAutofit fontScale="62500" lnSpcReduction="20000"/>
          </a:bodyPr>
          <a:lstStyle/>
          <a:p>
            <a:pPr marL="0" indent="0">
              <a:buNone/>
            </a:pPr>
            <a:r>
              <a:rPr lang="en-US" dirty="0" smtClean="0">
                <a:solidFill>
                  <a:schemeClr val="bg2">
                    <a:lumMod val="75000"/>
                  </a:schemeClr>
                </a:solidFill>
              </a:rPr>
              <a:t>Microsoft, </a:t>
            </a:r>
            <a:r>
              <a:rPr lang="ru-RU" dirty="0" smtClean="0">
                <a:solidFill>
                  <a:schemeClr val="bg2">
                    <a:lumMod val="75000"/>
                  </a:schemeClr>
                </a:solidFill>
              </a:rPr>
              <a:t>Анджей Аршавский</a:t>
            </a:r>
            <a:endParaRPr lang="en-US" dirty="0">
              <a:solidFill>
                <a:schemeClr val="bg2">
                  <a:lumMod val="75000"/>
                </a:schemeClr>
              </a:solidFill>
            </a:endParaRPr>
          </a:p>
        </p:txBody>
      </p:sp>
      <p:pic>
        <p:nvPicPr>
          <p:cNvPr id="6" name="Picture 5" descr="http://wikibon.org/blog/wp-content/uploads/2011/10/Screen-Shot-2011-10-26-at-12.35.52-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3352800"/>
            <a:ext cx="2174257" cy="2102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2013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3.bp.blogspot.com/_3xlTh1qgqAQ/TPs_mDZ5hjI/AAAAAAAAABU/MUiD_m-ImzE/s1600/busin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30"/>
            <a:ext cx="9269408" cy="6875930"/>
          </a:xfrm>
          <a:prstGeom prst="rect">
            <a:avLst/>
          </a:prstGeom>
          <a:noFill/>
          <a:extLst>
            <a:ext uri="{909E8E84-426E-40dd-AFC4-6F175D3DCCD1}">
              <a14:hiddenFill xmlns:a14="http://schemas.microsoft.com/office/drawing/2010/main">
                <a:solidFill>
                  <a:srgbClr val="FFFFFF"/>
                </a:solidFill>
              </a14:hiddenFill>
            </a:ext>
          </a:extLst>
        </p:spPr>
      </p:pic>
      <p:sp>
        <p:nvSpPr>
          <p:cNvPr id="133" name="Rounded Rectangle 132"/>
          <p:cNvSpPr/>
          <p:nvPr/>
        </p:nvSpPr>
        <p:spPr>
          <a:xfrm>
            <a:off x="9753600" y="3921708"/>
            <a:ext cx="4800600" cy="2468567"/>
          </a:xfrm>
          <a:prstGeom prst="roundRect">
            <a:avLst/>
          </a:prstGeom>
          <a:solidFill>
            <a:sysClr val="windowText" lastClr="000000">
              <a:lumMod val="95000"/>
              <a:lumOff val="5000"/>
            </a:sysClr>
          </a:solidFill>
          <a:ln w="25400" cap="flat" cmpd="sng" algn="ctr">
            <a:noFill/>
            <a:prstDash val="solid"/>
          </a:ln>
          <a:effectLst/>
        </p:spPr>
        <p:txBody>
          <a:bodyPr rtlCol="0" anchor="ctr"/>
          <a:lstStyle/>
          <a:p>
            <a:pPr algn="ctr">
              <a:defRPr/>
            </a:pPr>
            <a:r>
              <a:rPr lang="ru-RU" sz="2400" kern="0" dirty="0" err="1" smtClean="0">
                <a:solidFill>
                  <a:prstClr val="white">
                    <a:lumMod val="75000"/>
                  </a:prstClr>
                </a:solidFill>
                <a:latin typeface="Segoe"/>
              </a:rPr>
              <a:t>Суб</a:t>
            </a:r>
            <a:r>
              <a:rPr lang="ru-RU" sz="2400" kern="0" dirty="0" smtClean="0">
                <a:solidFill>
                  <a:prstClr val="white">
                    <a:lumMod val="75000"/>
                  </a:prstClr>
                </a:solidFill>
                <a:latin typeface="Segoe"/>
              </a:rPr>
              <a:t>-транзакционные:</a:t>
            </a:r>
          </a:p>
          <a:p>
            <a:pPr algn="ctr">
              <a:defRPr/>
            </a:pPr>
            <a:r>
              <a:rPr lang="en-US" sz="2400" kern="0" dirty="0" smtClean="0">
                <a:solidFill>
                  <a:prstClr val="white">
                    <a:lumMod val="75000"/>
                  </a:prstClr>
                </a:solidFill>
                <a:latin typeface="Segoe"/>
              </a:rPr>
              <a:t>Weblogs</a:t>
            </a:r>
          </a:p>
          <a:p>
            <a:pPr algn="ctr">
              <a:defRPr/>
            </a:pPr>
            <a:r>
              <a:rPr lang="en-US" sz="2400" kern="0" dirty="0" smtClean="0">
                <a:solidFill>
                  <a:prstClr val="white">
                    <a:lumMod val="75000"/>
                  </a:prstClr>
                </a:solidFill>
                <a:latin typeface="Segoe"/>
              </a:rPr>
              <a:t>Social/online media</a:t>
            </a:r>
          </a:p>
          <a:p>
            <a:pPr algn="ctr">
              <a:defRPr/>
            </a:pPr>
            <a:r>
              <a:rPr lang="en-US" sz="2400" kern="0" dirty="0" smtClean="0">
                <a:solidFill>
                  <a:prstClr val="white">
                    <a:lumMod val="75000"/>
                  </a:prstClr>
                </a:solidFill>
                <a:latin typeface="Segoe"/>
              </a:rPr>
              <a:t>Telecom events</a:t>
            </a:r>
            <a:endParaRPr lang="en-US" sz="2400" kern="0" dirty="0">
              <a:solidFill>
                <a:prstClr val="white">
                  <a:lumMod val="75000"/>
                </a:prstClr>
              </a:solidFill>
              <a:latin typeface="Segoe"/>
            </a:endParaRPr>
          </a:p>
        </p:txBody>
      </p:sp>
      <p:sp>
        <p:nvSpPr>
          <p:cNvPr id="134" name="Rounded Rectangle 133"/>
          <p:cNvSpPr/>
          <p:nvPr/>
        </p:nvSpPr>
        <p:spPr>
          <a:xfrm>
            <a:off x="9753600" y="2241930"/>
            <a:ext cx="4800600" cy="1233102"/>
          </a:xfrm>
          <a:prstGeom prst="roundRect">
            <a:avLst/>
          </a:prstGeom>
          <a:solidFill>
            <a:sysClr val="windowText" lastClr="000000">
              <a:lumMod val="95000"/>
              <a:lumOff val="5000"/>
            </a:sysClr>
          </a:solidFill>
          <a:ln w="25400" cap="flat" cmpd="sng" algn="ctr">
            <a:noFill/>
            <a:prstDash val="solid"/>
          </a:ln>
          <a:effectLst/>
        </p:spPr>
        <p:txBody>
          <a:bodyPr rtlCol="0" anchor="ctr"/>
          <a:lstStyle/>
          <a:p>
            <a:pPr>
              <a:defRPr/>
            </a:pPr>
            <a:r>
              <a:rPr lang="ru-RU" sz="2400" kern="0" dirty="0" smtClean="0">
                <a:solidFill>
                  <a:prstClr val="white">
                    <a:lumMod val="75000"/>
                  </a:prstClr>
                </a:solidFill>
                <a:latin typeface="Segoe"/>
              </a:rPr>
              <a:t>Транзакции:</a:t>
            </a:r>
          </a:p>
          <a:p>
            <a:pPr algn="ctr">
              <a:defRPr/>
            </a:pPr>
            <a:r>
              <a:rPr lang="ru-RU" sz="2400" kern="0" dirty="0" err="1" smtClean="0">
                <a:solidFill>
                  <a:prstClr val="white">
                    <a:lumMod val="75000"/>
                  </a:prstClr>
                </a:solidFill>
                <a:latin typeface="Segoe"/>
              </a:rPr>
              <a:t>Детекция</a:t>
            </a:r>
            <a:r>
              <a:rPr lang="ru-RU" sz="2400" kern="0" dirty="0" smtClean="0">
                <a:solidFill>
                  <a:prstClr val="white">
                    <a:lumMod val="75000"/>
                  </a:prstClr>
                </a:solidFill>
                <a:latin typeface="Segoe"/>
              </a:rPr>
              <a:t> краж</a:t>
            </a:r>
          </a:p>
          <a:p>
            <a:pPr algn="ctr">
              <a:defRPr/>
            </a:pPr>
            <a:r>
              <a:rPr lang="ru-RU" sz="2400" kern="0" dirty="0" smtClean="0">
                <a:solidFill>
                  <a:prstClr val="white">
                    <a:lumMod val="75000"/>
                  </a:prstClr>
                </a:solidFill>
                <a:latin typeface="Segoe"/>
              </a:rPr>
              <a:t>Анализ рынка</a:t>
            </a:r>
            <a:endParaRPr lang="en-US" sz="2400" kern="0" dirty="0">
              <a:solidFill>
                <a:prstClr val="white">
                  <a:lumMod val="75000"/>
                </a:prstClr>
              </a:solidFill>
              <a:latin typeface="Segoe"/>
            </a:endParaRPr>
          </a:p>
        </p:txBody>
      </p:sp>
      <p:sp>
        <p:nvSpPr>
          <p:cNvPr id="4" name="TextBox 3"/>
          <p:cNvSpPr txBox="1"/>
          <p:nvPr/>
        </p:nvSpPr>
        <p:spPr>
          <a:xfrm>
            <a:off x="3873340" y="270301"/>
            <a:ext cx="2222660" cy="830997"/>
          </a:xfrm>
          <a:prstGeom prst="rect">
            <a:avLst/>
          </a:prstGeom>
          <a:noFill/>
        </p:spPr>
        <p:txBody>
          <a:bodyPr wrap="none" rtlCol="0">
            <a:spAutoFit/>
          </a:bodyPr>
          <a:lstStyle/>
          <a:p>
            <a:r>
              <a:rPr lang="ru-RU" sz="4800" b="1" dirty="0" smtClean="0">
                <a:solidFill>
                  <a:srgbClr val="FFFF00"/>
                </a:solidFill>
              </a:rPr>
              <a:t>БИЗНЕС</a:t>
            </a:r>
            <a:endParaRPr lang="en-US" sz="4800" b="1" dirty="0">
              <a:solidFill>
                <a:srgbClr val="FFFF00"/>
              </a:solidFill>
            </a:endParaRPr>
          </a:p>
        </p:txBody>
      </p:sp>
      <p:sp>
        <p:nvSpPr>
          <p:cNvPr id="136" name="Rounded Rectangle 135"/>
          <p:cNvSpPr/>
          <p:nvPr/>
        </p:nvSpPr>
        <p:spPr>
          <a:xfrm>
            <a:off x="609600" y="1777779"/>
            <a:ext cx="8403238" cy="736821"/>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ru-RU" sz="2400" kern="0" dirty="0" smtClean="0">
                <a:solidFill>
                  <a:schemeClr val="bg1">
                    <a:lumMod val="95000"/>
                  </a:schemeClr>
                </a:solidFill>
                <a:latin typeface="Segoe"/>
              </a:rPr>
              <a:t>Интернет</a:t>
            </a:r>
            <a:endParaRPr lang="en-US" sz="2400" kern="0" dirty="0">
              <a:solidFill>
                <a:schemeClr val="bg1">
                  <a:lumMod val="95000"/>
                </a:schemeClr>
              </a:solidFill>
              <a:latin typeface="Segoe"/>
            </a:endParaRPr>
          </a:p>
        </p:txBody>
      </p:sp>
      <p:sp>
        <p:nvSpPr>
          <p:cNvPr id="138" name="Rounded Rectangle 137"/>
          <p:cNvSpPr/>
          <p:nvPr/>
        </p:nvSpPr>
        <p:spPr>
          <a:xfrm>
            <a:off x="609600" y="2692179"/>
            <a:ext cx="8403238" cy="736821"/>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ru-RU" sz="2400" kern="0" dirty="0" smtClean="0">
                <a:solidFill>
                  <a:schemeClr val="bg1">
                    <a:lumMod val="95000"/>
                  </a:schemeClr>
                </a:solidFill>
                <a:latin typeface="Segoe"/>
              </a:rPr>
              <a:t>Социальные сети</a:t>
            </a:r>
            <a:endParaRPr lang="en-US" sz="2400" kern="0" dirty="0">
              <a:solidFill>
                <a:schemeClr val="bg1">
                  <a:lumMod val="95000"/>
                </a:schemeClr>
              </a:solidFill>
              <a:latin typeface="Segoe"/>
            </a:endParaRPr>
          </a:p>
        </p:txBody>
      </p:sp>
      <p:sp>
        <p:nvSpPr>
          <p:cNvPr id="139" name="Rounded Rectangle 138"/>
          <p:cNvSpPr/>
          <p:nvPr/>
        </p:nvSpPr>
        <p:spPr>
          <a:xfrm>
            <a:off x="609600" y="3606579"/>
            <a:ext cx="8403238" cy="736821"/>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ru-RU" sz="2400" kern="0" dirty="0" smtClean="0">
                <a:solidFill>
                  <a:schemeClr val="bg1">
                    <a:lumMod val="95000"/>
                  </a:schemeClr>
                </a:solidFill>
                <a:latin typeface="Segoe"/>
              </a:rPr>
              <a:t>Транзакции</a:t>
            </a:r>
            <a:endParaRPr lang="en-US" sz="2400" kern="0" dirty="0">
              <a:solidFill>
                <a:schemeClr val="bg1">
                  <a:lumMod val="95000"/>
                </a:schemeClr>
              </a:solidFill>
              <a:latin typeface="Segoe"/>
            </a:endParaRPr>
          </a:p>
        </p:txBody>
      </p:sp>
      <p:sp>
        <p:nvSpPr>
          <p:cNvPr id="140" name="Rounded Rectangle 139"/>
          <p:cNvSpPr/>
          <p:nvPr/>
        </p:nvSpPr>
        <p:spPr>
          <a:xfrm>
            <a:off x="609600" y="4520979"/>
            <a:ext cx="8403238" cy="736821"/>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sz="2400" kern="0" dirty="0" smtClean="0">
                <a:solidFill>
                  <a:schemeClr val="bg1">
                    <a:lumMod val="95000"/>
                  </a:schemeClr>
                </a:solidFill>
                <a:latin typeface="Segoe"/>
              </a:rPr>
              <a:t>CRM</a:t>
            </a:r>
            <a:endParaRPr lang="en-US" sz="2400" kern="0" dirty="0">
              <a:solidFill>
                <a:schemeClr val="bg1">
                  <a:lumMod val="95000"/>
                </a:schemeClr>
              </a:solidFill>
              <a:latin typeface="Segoe"/>
            </a:endParaRPr>
          </a:p>
        </p:txBody>
      </p:sp>
      <p:sp>
        <p:nvSpPr>
          <p:cNvPr id="141" name="Rounded Rectangle 140"/>
          <p:cNvSpPr/>
          <p:nvPr/>
        </p:nvSpPr>
        <p:spPr>
          <a:xfrm>
            <a:off x="609600" y="5435379"/>
            <a:ext cx="8403238" cy="736821"/>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ru-RU" sz="2400" kern="0" dirty="0" smtClean="0">
                <a:solidFill>
                  <a:schemeClr val="bg1">
                    <a:lumMod val="95000"/>
                  </a:schemeClr>
                </a:solidFill>
                <a:latin typeface="Segoe"/>
              </a:rPr>
              <a:t>Датчики</a:t>
            </a:r>
            <a:r>
              <a:rPr lang="en-US" sz="2400" kern="0" dirty="0" smtClean="0">
                <a:solidFill>
                  <a:schemeClr val="bg1">
                    <a:lumMod val="95000"/>
                  </a:schemeClr>
                </a:solidFill>
                <a:latin typeface="Segoe"/>
              </a:rPr>
              <a:t>/</a:t>
            </a:r>
            <a:r>
              <a:rPr lang="ru-RU" sz="2400" kern="0" dirty="0" smtClean="0">
                <a:solidFill>
                  <a:schemeClr val="bg1">
                    <a:lumMod val="95000"/>
                  </a:schemeClr>
                </a:solidFill>
                <a:latin typeface="Segoe"/>
              </a:rPr>
              <a:t>Камеры</a:t>
            </a:r>
            <a:r>
              <a:rPr lang="en-US" sz="2400" kern="0" dirty="0" smtClean="0">
                <a:solidFill>
                  <a:schemeClr val="bg1">
                    <a:lumMod val="95000"/>
                  </a:schemeClr>
                </a:solidFill>
                <a:latin typeface="Segoe"/>
              </a:rPr>
              <a:t>/RFID/…</a:t>
            </a:r>
            <a:endParaRPr lang="en-US" sz="2400" kern="0" dirty="0">
              <a:solidFill>
                <a:schemeClr val="bg1">
                  <a:lumMod val="95000"/>
                </a:schemeClr>
              </a:solidFill>
              <a:latin typeface="Segoe"/>
            </a:endParaRPr>
          </a:p>
        </p:txBody>
      </p:sp>
    </p:spTree>
    <p:extLst>
      <p:ext uri="{BB962C8B-B14F-4D97-AF65-F5344CB8AC3E}">
        <p14:creationId xmlns:p14="http://schemas.microsoft.com/office/powerpoint/2010/main" val="415775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datacenterknowledge.com/wp-content/uploads/2011/06/digital-bigdata-9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94986"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610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2.png"/>
          <p:cNvPicPr>
            <a:picLocks noChangeAspect="1"/>
          </p:cNvPicPr>
          <p:nvPr/>
        </p:nvPicPr>
        <p:blipFill>
          <a:blip r:embed="rId3" cstate="print"/>
          <a:stretch>
            <a:fillRect/>
          </a:stretch>
        </p:blipFill>
        <p:spPr>
          <a:xfrm>
            <a:off x="0" y="862"/>
            <a:ext cx="9142858" cy="6857143"/>
          </a:xfrm>
          <a:prstGeom prst="rect">
            <a:avLst/>
          </a:prstGeom>
          <a:solidFill>
            <a:scrgbClr r="0" g="0" b="0">
              <a:alpha val="10721"/>
            </a:scrgbClr>
          </a:solidFill>
          <a:ln>
            <a:noFill/>
          </a:ln>
        </p:spPr>
      </p:pic>
      <p:sp>
        <p:nvSpPr>
          <p:cNvPr id="3" name="Content Placeholder 2"/>
          <p:cNvSpPr>
            <a:spLocks noGrp="1"/>
          </p:cNvSpPr>
          <p:nvPr>
            <p:ph idx="1"/>
          </p:nvPr>
        </p:nvSpPr>
        <p:spPr>
          <a:xfrm>
            <a:off x="457200" y="1600200"/>
            <a:ext cx="7162800" cy="5029200"/>
          </a:xfrm>
        </p:spPr>
        <p:txBody>
          <a:bodyPr>
            <a:normAutofit fontScale="62500" lnSpcReduction="20000"/>
          </a:bodyPr>
          <a:lstStyle/>
          <a:p>
            <a:r>
              <a:rPr lang="en-US" sz="2800" dirty="0">
                <a:solidFill>
                  <a:srgbClr val="FFFF00"/>
                </a:solidFill>
                <a:latin typeface="Segoe" pitchFamily="34" charset="0"/>
              </a:rPr>
              <a:t>1 EB = 10^18 </a:t>
            </a:r>
            <a:r>
              <a:rPr lang="ru-RU" sz="2800" dirty="0">
                <a:solidFill>
                  <a:srgbClr val="FFFF00"/>
                </a:solidFill>
                <a:latin typeface="Segoe" pitchFamily="34" charset="0"/>
              </a:rPr>
              <a:t>байт</a:t>
            </a:r>
            <a:r>
              <a:rPr lang="en-US" sz="2800" dirty="0">
                <a:solidFill>
                  <a:srgbClr val="FFFF00"/>
                </a:solidFill>
                <a:latin typeface="Segoe" pitchFamily="34" charset="0"/>
              </a:rPr>
              <a:t> = 1000000 </a:t>
            </a:r>
            <a:r>
              <a:rPr lang="ru-RU" sz="2800" dirty="0" smtClean="0">
                <a:solidFill>
                  <a:srgbClr val="FFFF00"/>
                </a:solidFill>
                <a:latin typeface="Segoe" pitchFamily="34" charset="0"/>
              </a:rPr>
              <a:t>терабайт</a:t>
            </a:r>
          </a:p>
          <a:p>
            <a:r>
              <a:rPr lang="ru-RU" sz="2800" dirty="0" smtClean="0">
                <a:solidFill>
                  <a:srgbClr val="FFFF00"/>
                </a:solidFill>
                <a:latin typeface="Segoe" pitchFamily="34" charset="0"/>
              </a:rPr>
              <a:t>1 </a:t>
            </a:r>
            <a:r>
              <a:rPr lang="en-US" sz="2800" dirty="0" smtClean="0">
                <a:solidFill>
                  <a:srgbClr val="FFFF00"/>
                </a:solidFill>
                <a:latin typeface="Segoe" pitchFamily="34" charset="0"/>
              </a:rPr>
              <a:t>ZB</a:t>
            </a:r>
            <a:r>
              <a:rPr lang="ru-RU" sz="2800" dirty="0" smtClean="0">
                <a:solidFill>
                  <a:srgbClr val="FFFF00"/>
                </a:solidFill>
                <a:latin typeface="Segoe" pitchFamily="34" charset="0"/>
              </a:rPr>
              <a:t> = </a:t>
            </a:r>
            <a:r>
              <a:rPr lang="en-US" sz="2800" dirty="0" smtClean="0">
                <a:solidFill>
                  <a:srgbClr val="FFFF00"/>
                </a:solidFill>
                <a:latin typeface="Segoe" pitchFamily="34" charset="0"/>
              </a:rPr>
              <a:t>10^21 </a:t>
            </a:r>
            <a:r>
              <a:rPr lang="ru-RU" sz="2800" dirty="0" smtClean="0">
                <a:solidFill>
                  <a:srgbClr val="FFFF00"/>
                </a:solidFill>
                <a:latin typeface="Segoe" pitchFamily="34" charset="0"/>
              </a:rPr>
              <a:t>байт</a:t>
            </a:r>
            <a:endParaRPr lang="ru-RU" sz="2800" dirty="0">
              <a:solidFill>
                <a:srgbClr val="FFFF00"/>
              </a:solidFill>
              <a:latin typeface="Segoe" pitchFamily="34" charset="0"/>
            </a:endParaRPr>
          </a:p>
          <a:p>
            <a:r>
              <a:rPr lang="en-US" sz="2800" dirty="0" smtClean="0">
                <a:solidFill>
                  <a:srgbClr val="FFFF00"/>
                </a:solidFill>
              </a:rPr>
              <a:t>1.2 ZB </a:t>
            </a:r>
            <a:r>
              <a:rPr lang="ru-RU" sz="2800" dirty="0" smtClean="0">
                <a:solidFill>
                  <a:srgbClr val="FFFF00"/>
                </a:solidFill>
              </a:rPr>
              <a:t>новых байт информации в</a:t>
            </a:r>
            <a:r>
              <a:rPr lang="en-US" sz="2800" dirty="0" smtClean="0">
                <a:solidFill>
                  <a:srgbClr val="FFFF00"/>
                </a:solidFill>
              </a:rPr>
              <a:t> 2010</a:t>
            </a:r>
            <a:r>
              <a:rPr lang="en-US" sz="2800" dirty="0" smtClean="0">
                <a:solidFill>
                  <a:srgbClr val="FFFF00"/>
                </a:solidFill>
                <a:latin typeface="Segoe Light" pitchFamily="34" charset="0"/>
              </a:rPr>
              <a:t> </a:t>
            </a:r>
            <a:endParaRPr lang="en-US" sz="2800" dirty="0">
              <a:solidFill>
                <a:srgbClr val="FFFF00"/>
              </a:solidFill>
              <a:latin typeface="Segoe Light" pitchFamily="34" charset="0"/>
            </a:endParaRPr>
          </a:p>
          <a:p>
            <a:pPr marL="0" indent="0">
              <a:buNone/>
            </a:pPr>
            <a:r>
              <a:rPr lang="en-US" sz="1600" i="1" dirty="0" smtClean="0">
                <a:solidFill>
                  <a:srgbClr val="FFFF00"/>
                </a:solidFill>
                <a:latin typeface="Segoe Light" pitchFamily="34" charset="0"/>
              </a:rPr>
              <a:t>       </a:t>
            </a:r>
            <a:r>
              <a:rPr lang="ru-RU" sz="1600" i="1" dirty="0" smtClean="0">
                <a:solidFill>
                  <a:srgbClr val="FFFF00"/>
                </a:solidFill>
                <a:latin typeface="Segoe Light" pitchFamily="34" charset="0"/>
              </a:rPr>
              <a:t>Источник</a:t>
            </a:r>
            <a:r>
              <a:rPr lang="en-US" sz="1600" i="1" dirty="0" smtClean="0">
                <a:solidFill>
                  <a:srgbClr val="FFFF00"/>
                </a:solidFill>
                <a:latin typeface="Segoe" pitchFamily="34" charset="0"/>
              </a:rPr>
              <a:t>:  IDC, as reported in The Economist, Feb 25, 2010</a:t>
            </a:r>
          </a:p>
          <a:p>
            <a:r>
              <a:rPr lang="ru-RU" sz="2800" dirty="0" smtClean="0">
                <a:solidFill>
                  <a:srgbClr val="FFFF00"/>
                </a:solidFill>
              </a:rPr>
              <a:t>Более</a:t>
            </a:r>
            <a:r>
              <a:rPr lang="en-US" sz="2800" dirty="0" smtClean="0">
                <a:solidFill>
                  <a:srgbClr val="FFFF00"/>
                </a:solidFill>
              </a:rPr>
              <a:t> 1.8 ZB </a:t>
            </a:r>
            <a:r>
              <a:rPr lang="ru-RU" sz="2800" dirty="0" smtClean="0">
                <a:solidFill>
                  <a:srgbClr val="FFFF00"/>
                </a:solidFill>
              </a:rPr>
              <a:t>в 2011</a:t>
            </a:r>
            <a:endParaRPr lang="en-US" sz="2800" dirty="0">
              <a:solidFill>
                <a:srgbClr val="FFFF00"/>
              </a:solidFill>
            </a:endParaRPr>
          </a:p>
          <a:p>
            <a:r>
              <a:rPr lang="en-US" sz="2800" dirty="0" smtClean="0">
                <a:solidFill>
                  <a:srgbClr val="FFFF00"/>
                </a:solidFill>
              </a:rPr>
              <a:t>120 </a:t>
            </a:r>
            <a:r>
              <a:rPr lang="ru-RU" sz="2800" dirty="0" smtClean="0">
                <a:solidFill>
                  <a:srgbClr val="FFFF00"/>
                </a:solidFill>
              </a:rPr>
              <a:t>петабайт</a:t>
            </a:r>
            <a:r>
              <a:rPr lang="en-US" sz="2800" dirty="0" smtClean="0">
                <a:solidFill>
                  <a:srgbClr val="FFFF00"/>
                </a:solidFill>
              </a:rPr>
              <a:t>: </a:t>
            </a:r>
            <a:r>
              <a:rPr lang="en-US" sz="2800" dirty="0">
                <a:solidFill>
                  <a:srgbClr val="FFFF00"/>
                </a:solidFill>
              </a:rPr>
              <a:t>IBM </a:t>
            </a:r>
            <a:r>
              <a:rPr lang="ru-RU" sz="2800" dirty="0" smtClean="0">
                <a:solidFill>
                  <a:srgbClr val="FFFF00"/>
                </a:solidFill>
              </a:rPr>
              <a:t>строит крупнейшее хранилище данных</a:t>
            </a:r>
            <a:r>
              <a:rPr lang="en-US" sz="2800" dirty="0" smtClean="0">
                <a:solidFill>
                  <a:srgbClr val="FFFF00"/>
                </a:solidFill>
              </a:rPr>
              <a:t> </a:t>
            </a:r>
            <a:r>
              <a:rPr lang="ru-RU" sz="1700" i="1" dirty="0" smtClean="0">
                <a:solidFill>
                  <a:srgbClr val="FFFF00"/>
                </a:solidFill>
                <a:latin typeface="Segoe Light" pitchFamily="34" charset="0"/>
              </a:rPr>
              <a:t>(Август 2011)</a:t>
            </a:r>
            <a:endParaRPr lang="en-US" sz="1700" i="1" dirty="0" smtClean="0">
              <a:solidFill>
                <a:srgbClr val="FFFF00"/>
              </a:solidFill>
              <a:latin typeface="Segoe Light" pitchFamily="34" charset="0"/>
            </a:endParaRPr>
          </a:p>
          <a:p>
            <a:r>
              <a:rPr lang="en-US" sz="2800" dirty="0">
                <a:solidFill>
                  <a:srgbClr val="FFFF00"/>
                </a:solidFill>
              </a:rPr>
              <a:t>2TB Cloud Storage: £10: www.livedrive.com</a:t>
            </a:r>
          </a:p>
          <a:p>
            <a:r>
              <a:rPr lang="ru-RU" sz="2800" dirty="0" smtClean="0">
                <a:solidFill>
                  <a:srgbClr val="FFFF00"/>
                </a:solidFill>
                <a:latin typeface="Segoe" pitchFamily="34" charset="0"/>
              </a:rPr>
              <a:t>К</a:t>
            </a:r>
            <a:r>
              <a:rPr lang="en-US" sz="2800" dirty="0" smtClean="0">
                <a:solidFill>
                  <a:srgbClr val="FFFF00"/>
                </a:solidFill>
                <a:latin typeface="Segoe" pitchFamily="34" charset="0"/>
              </a:rPr>
              <a:t> </a:t>
            </a:r>
            <a:r>
              <a:rPr lang="en-US" sz="2800" dirty="0">
                <a:solidFill>
                  <a:srgbClr val="FFFF00"/>
                </a:solidFill>
                <a:latin typeface="Segoe" pitchFamily="34" charset="0"/>
              </a:rPr>
              <a:t>2013, </a:t>
            </a:r>
            <a:r>
              <a:rPr lang="ru-RU" sz="2800" dirty="0" smtClean="0">
                <a:solidFill>
                  <a:srgbClr val="FFFF00"/>
                </a:solidFill>
                <a:latin typeface="Segoe" pitchFamily="34" charset="0"/>
              </a:rPr>
              <a:t>ежегодный </a:t>
            </a:r>
            <a:r>
              <a:rPr lang="en-US" sz="2800" dirty="0" smtClean="0">
                <a:solidFill>
                  <a:srgbClr val="FFFF00"/>
                </a:solidFill>
                <a:latin typeface="Segoe" pitchFamily="34" charset="0"/>
              </a:rPr>
              <a:t>IP </a:t>
            </a:r>
            <a:r>
              <a:rPr lang="ru-RU" sz="2800" dirty="0" smtClean="0">
                <a:solidFill>
                  <a:srgbClr val="FFFF00"/>
                </a:solidFill>
                <a:latin typeface="Segoe" pitchFamily="34" charset="0"/>
              </a:rPr>
              <a:t>трафик достигнет </a:t>
            </a:r>
            <a:r>
              <a:rPr lang="en-US" sz="2800" dirty="0" smtClean="0">
                <a:solidFill>
                  <a:srgbClr val="FFFF00"/>
                </a:solidFill>
                <a:latin typeface="Segoe" pitchFamily="34" charset="0"/>
              </a:rPr>
              <a:t>667 </a:t>
            </a:r>
            <a:r>
              <a:rPr lang="ru-RU" sz="2800" dirty="0" smtClean="0">
                <a:solidFill>
                  <a:srgbClr val="FFFF00"/>
                </a:solidFill>
                <a:latin typeface="Segoe" pitchFamily="34" charset="0"/>
              </a:rPr>
              <a:t>ЭБ. Интернет видео -</a:t>
            </a:r>
            <a:r>
              <a:rPr lang="en-US" sz="2800" dirty="0" smtClean="0">
                <a:solidFill>
                  <a:srgbClr val="FFFF00"/>
                </a:solidFill>
                <a:latin typeface="Segoe" pitchFamily="34" charset="0"/>
              </a:rPr>
              <a:t> </a:t>
            </a:r>
            <a:r>
              <a:rPr lang="en-US" sz="2800" dirty="0">
                <a:solidFill>
                  <a:srgbClr val="FFFF00"/>
                </a:solidFill>
                <a:latin typeface="Segoe" pitchFamily="34" charset="0"/>
              </a:rPr>
              <a:t>18 </a:t>
            </a:r>
            <a:r>
              <a:rPr lang="ru-RU" sz="2800" dirty="0" smtClean="0">
                <a:solidFill>
                  <a:srgbClr val="FFFF00"/>
                </a:solidFill>
                <a:latin typeface="Segoe" pitchFamily="34" charset="0"/>
              </a:rPr>
              <a:t>ЭБ в месяц</a:t>
            </a:r>
            <a:r>
              <a:rPr lang="en-US" sz="2800" dirty="0" smtClean="0">
                <a:solidFill>
                  <a:srgbClr val="FFFF00"/>
                </a:solidFill>
                <a:latin typeface="Segoe" pitchFamily="34" charset="0"/>
              </a:rPr>
              <a:t>. </a:t>
            </a:r>
            <a:r>
              <a:rPr lang="ru-RU" sz="2800" dirty="0" smtClean="0">
                <a:solidFill>
                  <a:srgbClr val="FFFF00"/>
                </a:solidFill>
                <a:latin typeface="Segoe" pitchFamily="34" charset="0"/>
              </a:rPr>
              <a:t>Мобильный трафик -2 ЭБ</a:t>
            </a:r>
            <a:r>
              <a:rPr lang="en-US" sz="2800" dirty="0" smtClean="0">
                <a:solidFill>
                  <a:srgbClr val="FFFF00"/>
                </a:solidFill>
                <a:latin typeface="Segoe" pitchFamily="34" charset="0"/>
              </a:rPr>
              <a:t> </a:t>
            </a:r>
            <a:r>
              <a:rPr lang="ru-RU" sz="2800" dirty="0" smtClean="0">
                <a:solidFill>
                  <a:srgbClr val="FFFF00"/>
                </a:solidFill>
                <a:latin typeface="Segoe" pitchFamily="34" charset="0"/>
              </a:rPr>
              <a:t>в месяц</a:t>
            </a:r>
            <a:endParaRPr lang="en-US" sz="2800" dirty="0" smtClean="0">
              <a:solidFill>
                <a:srgbClr val="FFFF00"/>
              </a:solidFill>
              <a:latin typeface="Segoe" pitchFamily="34" charset="0"/>
            </a:endParaRPr>
          </a:p>
          <a:p>
            <a:r>
              <a:rPr lang="en-US" sz="2800" dirty="0" smtClean="0">
                <a:solidFill>
                  <a:srgbClr val="FFFF00"/>
                </a:solidFill>
                <a:latin typeface="Segoe" pitchFamily="34" charset="0"/>
              </a:rPr>
              <a:t>Facebook </a:t>
            </a:r>
            <a:r>
              <a:rPr lang="ru-RU" sz="2800" dirty="0" smtClean="0">
                <a:solidFill>
                  <a:srgbClr val="FFFF00"/>
                </a:solidFill>
                <a:latin typeface="Segoe" pitchFamily="34" charset="0"/>
              </a:rPr>
              <a:t>перенес 30 ПБ</a:t>
            </a:r>
            <a:r>
              <a:rPr lang="en-US" sz="2800" dirty="0" smtClean="0">
                <a:solidFill>
                  <a:srgbClr val="FFFF00"/>
                </a:solidFill>
                <a:latin typeface="Segoe" pitchFamily="34" charset="0"/>
              </a:rPr>
              <a:t> </a:t>
            </a:r>
            <a:r>
              <a:rPr lang="ru-RU" sz="2800" dirty="0" smtClean="0">
                <a:solidFill>
                  <a:srgbClr val="FFFF00"/>
                </a:solidFill>
                <a:latin typeface="Segoe" pitchFamily="34" charset="0"/>
              </a:rPr>
              <a:t>на </a:t>
            </a:r>
            <a:r>
              <a:rPr lang="en-US" sz="2800" dirty="0" err="1" smtClean="0">
                <a:solidFill>
                  <a:srgbClr val="FFFF00"/>
                </a:solidFill>
                <a:latin typeface="Segoe" pitchFamily="34" charset="0"/>
              </a:rPr>
              <a:t>Hadoop</a:t>
            </a:r>
            <a:r>
              <a:rPr lang="ru-RU" sz="2800" dirty="0" smtClean="0">
                <a:solidFill>
                  <a:srgbClr val="FFFF00"/>
                </a:solidFill>
                <a:latin typeface="Segoe" pitchFamily="34" charset="0"/>
              </a:rPr>
              <a:t> (</a:t>
            </a:r>
            <a:r>
              <a:rPr lang="en-US" sz="2000" i="1" dirty="0">
                <a:solidFill>
                  <a:srgbClr val="FFFF00"/>
                </a:solidFill>
              </a:rPr>
              <a:t>Jul. 27, 2011</a:t>
            </a:r>
            <a:r>
              <a:rPr lang="ru-RU" sz="2800" dirty="0" smtClean="0">
                <a:solidFill>
                  <a:srgbClr val="FFFF00"/>
                </a:solidFill>
                <a:latin typeface="Segoe" pitchFamily="34" charset="0"/>
              </a:rPr>
              <a:t>)</a:t>
            </a:r>
            <a:endParaRPr lang="en-US" sz="2800" dirty="0" smtClean="0">
              <a:solidFill>
                <a:srgbClr val="FFFF00"/>
              </a:solidFill>
              <a:latin typeface="Segoe" pitchFamily="34" charset="0"/>
            </a:endParaRPr>
          </a:p>
          <a:p>
            <a:r>
              <a:rPr lang="ru-RU" sz="2800" dirty="0" smtClean="0">
                <a:solidFill>
                  <a:srgbClr val="FFFF00"/>
                </a:solidFill>
                <a:latin typeface="Segoe" pitchFamily="34" charset="0"/>
              </a:rPr>
              <a:t>Источники разнообразны</a:t>
            </a:r>
            <a:endParaRPr lang="en-US" sz="2800" dirty="0" smtClean="0">
              <a:solidFill>
                <a:srgbClr val="FFFF00"/>
              </a:solidFill>
              <a:latin typeface="Segoe" pitchFamily="34" charset="0"/>
            </a:endParaRPr>
          </a:p>
          <a:p>
            <a:pPr lvl="1"/>
            <a:r>
              <a:rPr lang="ru-RU" sz="2400" dirty="0" smtClean="0">
                <a:solidFill>
                  <a:srgbClr val="FFFF00"/>
                </a:solidFill>
                <a:latin typeface="Segoe" pitchFamily="34" charset="0"/>
              </a:rPr>
              <a:t>Сенсоры</a:t>
            </a:r>
            <a:r>
              <a:rPr lang="en-US" sz="2400" dirty="0" smtClean="0">
                <a:solidFill>
                  <a:srgbClr val="FFFF00"/>
                </a:solidFill>
                <a:latin typeface="Segoe" pitchFamily="34" charset="0"/>
              </a:rPr>
              <a:t>, crawler</a:t>
            </a:r>
            <a:r>
              <a:rPr lang="ru-RU" sz="2400" dirty="0" smtClean="0">
                <a:solidFill>
                  <a:srgbClr val="FFFF00"/>
                </a:solidFill>
                <a:latin typeface="Segoe" pitchFamily="34" charset="0"/>
              </a:rPr>
              <a:t>-ы</a:t>
            </a:r>
            <a:r>
              <a:rPr lang="en-US" sz="2400" dirty="0" smtClean="0">
                <a:solidFill>
                  <a:srgbClr val="FFFF00"/>
                </a:solidFill>
                <a:latin typeface="Segoe" pitchFamily="34" charset="0"/>
              </a:rPr>
              <a:t>, </a:t>
            </a:r>
            <a:r>
              <a:rPr lang="ru-RU" sz="2400" dirty="0" smtClean="0">
                <a:solidFill>
                  <a:srgbClr val="FFFF00"/>
                </a:solidFill>
                <a:latin typeface="Segoe" pitchFamily="34" charset="0"/>
              </a:rPr>
              <a:t>устройства</a:t>
            </a:r>
            <a:r>
              <a:rPr lang="en-US" sz="2400" dirty="0" smtClean="0">
                <a:solidFill>
                  <a:srgbClr val="FFFF00"/>
                </a:solidFill>
                <a:latin typeface="Segoe" pitchFamily="34" charset="0"/>
              </a:rPr>
              <a:t>, </a:t>
            </a:r>
          </a:p>
          <a:p>
            <a:pPr marL="457200" lvl="1" indent="0">
              <a:buNone/>
            </a:pPr>
            <a:r>
              <a:rPr lang="en-US" sz="2400" dirty="0" smtClean="0">
                <a:solidFill>
                  <a:srgbClr val="FFFF00"/>
                </a:solidFill>
                <a:latin typeface="Segoe" pitchFamily="34" charset="0"/>
              </a:rPr>
              <a:t>   </a:t>
            </a:r>
            <a:r>
              <a:rPr lang="ru-RU" sz="2400" dirty="0" smtClean="0">
                <a:solidFill>
                  <a:srgbClr val="FFFF00"/>
                </a:solidFill>
                <a:latin typeface="Segoe" pitchFamily="34" charset="0"/>
              </a:rPr>
              <a:t>приложения, документы</a:t>
            </a:r>
            <a:endParaRPr lang="en-US" sz="2400" dirty="0" smtClean="0">
              <a:solidFill>
                <a:srgbClr val="FFFF00"/>
              </a:solidFill>
              <a:latin typeface="Segoe" pitchFamily="34" charset="0"/>
            </a:endParaRPr>
          </a:p>
          <a:p>
            <a:pPr lvl="1"/>
            <a:r>
              <a:rPr lang="en-US" sz="2400" dirty="0" smtClean="0">
                <a:solidFill>
                  <a:srgbClr val="FFFF00"/>
                </a:solidFill>
                <a:latin typeface="Segoe" pitchFamily="34" charset="0"/>
              </a:rPr>
              <a:t>ERP, CRM, LOB</a:t>
            </a:r>
          </a:p>
          <a:p>
            <a:r>
              <a:rPr lang="ru-RU" sz="2800" dirty="0" smtClean="0">
                <a:solidFill>
                  <a:srgbClr val="FFFF00"/>
                </a:solidFill>
                <a:latin typeface="Segoe" pitchFamily="34" charset="0"/>
              </a:rPr>
              <a:t>Хранение данных стоит почти</a:t>
            </a:r>
            <a:r>
              <a:rPr lang="en-US" sz="2800" dirty="0" smtClean="0">
                <a:solidFill>
                  <a:srgbClr val="FFFF00"/>
                </a:solidFill>
                <a:latin typeface="Segoe" pitchFamily="34" charset="0"/>
              </a:rPr>
              <a:t> $0.</a:t>
            </a:r>
            <a:r>
              <a:rPr lang="en-US" sz="2800" baseline="30000" dirty="0" smtClean="0">
                <a:solidFill>
                  <a:srgbClr val="FFFF00"/>
                </a:solidFill>
                <a:latin typeface="Segoe" pitchFamily="34" charset="0"/>
              </a:rPr>
              <a:t>00</a:t>
            </a:r>
          </a:p>
          <a:p>
            <a:pPr lvl="1"/>
            <a:r>
              <a:rPr lang="ru-RU" sz="2400" dirty="0" smtClean="0">
                <a:solidFill>
                  <a:srgbClr val="FFFF00"/>
                </a:solidFill>
                <a:latin typeface="Segoe" pitchFamily="34" charset="0"/>
              </a:rPr>
              <a:t>Хранение сырых данных</a:t>
            </a:r>
            <a:r>
              <a:rPr lang="en-US" sz="2400" dirty="0" smtClean="0">
                <a:solidFill>
                  <a:srgbClr val="FFFF00"/>
                </a:solidFill>
                <a:latin typeface="Segoe" pitchFamily="34" charset="0"/>
              </a:rPr>
              <a:t> </a:t>
            </a:r>
          </a:p>
          <a:p>
            <a:pPr lvl="1"/>
            <a:r>
              <a:rPr lang="ru-RU" sz="2400" dirty="0" smtClean="0">
                <a:solidFill>
                  <a:srgbClr val="FFFF00"/>
                </a:solidFill>
                <a:latin typeface="Segoe" pitchFamily="34" charset="0"/>
              </a:rPr>
              <a:t>Можно экспериментировать с аналитикой</a:t>
            </a:r>
            <a:endParaRPr lang="en-US" sz="2400" dirty="0" smtClean="0">
              <a:solidFill>
                <a:srgbClr val="FFFF00"/>
              </a:solidFill>
              <a:latin typeface="Segoe" pitchFamily="34" charset="0"/>
            </a:endParaRPr>
          </a:p>
          <a:p>
            <a:pPr lvl="1"/>
            <a:endParaRPr lang="en-US" dirty="0" smtClean="0">
              <a:solidFill>
                <a:srgbClr val="FFFF00"/>
              </a:solidFill>
              <a:latin typeface="Segoe" pitchFamily="34" charset="0"/>
            </a:endParaRPr>
          </a:p>
          <a:p>
            <a:endParaRPr lang="en-US" dirty="0">
              <a:solidFill>
                <a:srgbClr val="FFFF00"/>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319" y="0"/>
            <a:ext cx="142968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33400" y="304800"/>
            <a:ext cx="6705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t>Данных много и они дешевеют</a:t>
            </a:r>
            <a:endParaRPr lang="en-US" sz="3600" dirty="0"/>
          </a:p>
        </p:txBody>
      </p:sp>
    </p:spTree>
    <p:extLst>
      <p:ext uri="{BB962C8B-B14F-4D97-AF65-F5344CB8AC3E}">
        <p14:creationId xmlns:p14="http://schemas.microsoft.com/office/powerpoint/2010/main" val="42169343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datacenterknowledge.com/wp-content/uploads/2011/06/digitaluniver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957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4221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descr="background2.png"/>
          <p:cNvPicPr>
            <a:picLocks noChangeAspect="1"/>
          </p:cNvPicPr>
          <p:nvPr/>
        </p:nvPicPr>
        <p:blipFill>
          <a:blip r:embed="rId3" cstate="print"/>
          <a:stretch>
            <a:fillRect/>
          </a:stretch>
        </p:blipFill>
        <p:spPr>
          <a:xfrm>
            <a:off x="0" y="862"/>
            <a:ext cx="9142858" cy="6857143"/>
          </a:xfrm>
          <a:prstGeom prst="rect">
            <a:avLst/>
          </a:prstGeom>
          <a:solidFill>
            <a:scrgbClr r="0" g="0" b="0">
              <a:alpha val="10721"/>
            </a:scrgbClr>
          </a:solidFill>
          <a:ln>
            <a:noFill/>
          </a:ln>
        </p:spPr>
      </p:pic>
      <p:grpSp>
        <p:nvGrpSpPr>
          <p:cNvPr id="6" name="Group 5"/>
          <p:cNvGrpSpPr/>
          <p:nvPr/>
        </p:nvGrpSpPr>
        <p:grpSpPr>
          <a:xfrm>
            <a:off x="838200" y="1676400"/>
            <a:ext cx="7391400" cy="4495800"/>
            <a:chOff x="838200" y="1676400"/>
            <a:chExt cx="7391400" cy="4495800"/>
          </a:xfrm>
        </p:grpSpPr>
        <p:sp>
          <p:nvSpPr>
            <p:cNvPr id="2" name="Rectangle 1"/>
            <p:cNvSpPr/>
            <p:nvPr/>
          </p:nvSpPr>
          <p:spPr>
            <a:xfrm>
              <a:off x="838200" y="1676400"/>
              <a:ext cx="7391400" cy="44958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52"/>
            <p:cNvGrpSpPr/>
            <p:nvPr/>
          </p:nvGrpSpPr>
          <p:grpSpPr>
            <a:xfrm>
              <a:off x="2171076" y="2157282"/>
              <a:ext cx="5035369" cy="3252918"/>
              <a:chOff x="1803373" y="1807356"/>
              <a:chExt cx="6712077" cy="3252918"/>
            </a:xfrm>
          </p:grpSpPr>
          <p:cxnSp>
            <p:nvCxnSpPr>
              <p:cNvPr id="86" name="Straight Connector 85"/>
              <p:cNvCxnSpPr/>
              <p:nvPr/>
            </p:nvCxnSpPr>
            <p:spPr>
              <a:xfrm>
                <a:off x="1803373" y="5060274"/>
                <a:ext cx="6702552" cy="0"/>
              </a:xfrm>
              <a:prstGeom prst="line">
                <a:avLst/>
              </a:prstGeom>
              <a:noFill/>
              <a:ln w="9525" cap="flat" cmpd="sng" algn="ctr">
                <a:solidFill>
                  <a:srgbClr val="FFFFFF">
                    <a:alpha val="25098"/>
                  </a:srgbClr>
                </a:solidFill>
                <a:prstDash val="solid"/>
              </a:ln>
              <a:effectLst/>
            </p:spPr>
          </p:cxnSp>
          <p:cxnSp>
            <p:nvCxnSpPr>
              <p:cNvPr id="87" name="Straight Connector 86"/>
              <p:cNvCxnSpPr/>
              <p:nvPr/>
            </p:nvCxnSpPr>
            <p:spPr>
              <a:xfrm>
                <a:off x="1803373" y="1814154"/>
                <a:ext cx="6702552" cy="0"/>
              </a:xfrm>
              <a:prstGeom prst="line">
                <a:avLst/>
              </a:prstGeom>
              <a:noFill/>
              <a:ln w="9525" cap="flat" cmpd="sng" algn="ctr">
                <a:solidFill>
                  <a:srgbClr val="FFFFFF">
                    <a:alpha val="25098"/>
                  </a:srgbClr>
                </a:solidFill>
                <a:prstDash val="solid"/>
              </a:ln>
              <a:effectLst/>
            </p:spPr>
          </p:cxnSp>
          <p:cxnSp>
            <p:nvCxnSpPr>
              <p:cNvPr id="88" name="Straight Connector 87"/>
              <p:cNvCxnSpPr/>
              <p:nvPr/>
            </p:nvCxnSpPr>
            <p:spPr>
              <a:xfrm>
                <a:off x="1803373" y="2219919"/>
                <a:ext cx="6702552" cy="0"/>
              </a:xfrm>
              <a:prstGeom prst="line">
                <a:avLst/>
              </a:prstGeom>
              <a:noFill/>
              <a:ln w="9525" cap="flat" cmpd="sng" algn="ctr">
                <a:solidFill>
                  <a:srgbClr val="FFFFFF">
                    <a:alpha val="25098"/>
                  </a:srgbClr>
                </a:solidFill>
                <a:prstDash val="solid"/>
              </a:ln>
              <a:effectLst/>
            </p:spPr>
          </p:cxnSp>
          <p:cxnSp>
            <p:nvCxnSpPr>
              <p:cNvPr id="89" name="Straight Connector 88"/>
              <p:cNvCxnSpPr/>
              <p:nvPr/>
            </p:nvCxnSpPr>
            <p:spPr>
              <a:xfrm>
                <a:off x="1803373" y="2625684"/>
                <a:ext cx="6702552" cy="0"/>
              </a:xfrm>
              <a:prstGeom prst="line">
                <a:avLst/>
              </a:prstGeom>
              <a:noFill/>
              <a:ln w="9525" cap="flat" cmpd="sng" algn="ctr">
                <a:solidFill>
                  <a:srgbClr val="FFFFFF">
                    <a:alpha val="25098"/>
                  </a:srgbClr>
                </a:solidFill>
                <a:prstDash val="solid"/>
              </a:ln>
              <a:effectLst/>
            </p:spPr>
          </p:cxnSp>
          <p:cxnSp>
            <p:nvCxnSpPr>
              <p:cNvPr id="90" name="Straight Connector 89"/>
              <p:cNvCxnSpPr/>
              <p:nvPr/>
            </p:nvCxnSpPr>
            <p:spPr>
              <a:xfrm>
                <a:off x="1803373" y="3031449"/>
                <a:ext cx="6702552" cy="0"/>
              </a:xfrm>
              <a:prstGeom prst="line">
                <a:avLst/>
              </a:prstGeom>
              <a:noFill/>
              <a:ln w="9525" cap="flat" cmpd="sng" algn="ctr">
                <a:solidFill>
                  <a:srgbClr val="FFFFFF">
                    <a:alpha val="25098"/>
                  </a:srgbClr>
                </a:solidFill>
                <a:prstDash val="solid"/>
              </a:ln>
              <a:effectLst/>
            </p:spPr>
          </p:cxnSp>
          <p:cxnSp>
            <p:nvCxnSpPr>
              <p:cNvPr id="91" name="Straight Connector 90"/>
              <p:cNvCxnSpPr/>
              <p:nvPr/>
            </p:nvCxnSpPr>
            <p:spPr>
              <a:xfrm>
                <a:off x="1803373" y="3437214"/>
                <a:ext cx="6702552" cy="0"/>
              </a:xfrm>
              <a:prstGeom prst="line">
                <a:avLst/>
              </a:prstGeom>
              <a:noFill/>
              <a:ln w="9525" cap="flat" cmpd="sng" algn="ctr">
                <a:solidFill>
                  <a:srgbClr val="FFFFFF">
                    <a:alpha val="25098"/>
                  </a:srgbClr>
                </a:solidFill>
                <a:prstDash val="solid"/>
              </a:ln>
              <a:effectLst/>
            </p:spPr>
          </p:cxnSp>
          <p:cxnSp>
            <p:nvCxnSpPr>
              <p:cNvPr id="92" name="Straight Connector 91"/>
              <p:cNvCxnSpPr/>
              <p:nvPr/>
            </p:nvCxnSpPr>
            <p:spPr>
              <a:xfrm>
                <a:off x="1803373" y="3842979"/>
                <a:ext cx="6702552" cy="0"/>
              </a:xfrm>
              <a:prstGeom prst="line">
                <a:avLst/>
              </a:prstGeom>
              <a:noFill/>
              <a:ln w="9525" cap="flat" cmpd="sng" algn="ctr">
                <a:solidFill>
                  <a:srgbClr val="FFFFFF">
                    <a:alpha val="25098"/>
                  </a:srgbClr>
                </a:solidFill>
                <a:prstDash val="solid"/>
              </a:ln>
              <a:effectLst/>
            </p:spPr>
          </p:cxnSp>
          <p:cxnSp>
            <p:nvCxnSpPr>
              <p:cNvPr id="93" name="Straight Connector 92"/>
              <p:cNvCxnSpPr/>
              <p:nvPr/>
            </p:nvCxnSpPr>
            <p:spPr>
              <a:xfrm>
                <a:off x="1803373" y="4248744"/>
                <a:ext cx="6702552" cy="0"/>
              </a:xfrm>
              <a:prstGeom prst="line">
                <a:avLst/>
              </a:prstGeom>
              <a:noFill/>
              <a:ln w="9525" cap="flat" cmpd="sng" algn="ctr">
                <a:solidFill>
                  <a:srgbClr val="FFFFFF">
                    <a:alpha val="25098"/>
                  </a:srgbClr>
                </a:solidFill>
                <a:prstDash val="solid"/>
              </a:ln>
              <a:effectLst/>
            </p:spPr>
          </p:cxnSp>
          <p:cxnSp>
            <p:nvCxnSpPr>
              <p:cNvPr id="94" name="Straight Connector 93"/>
              <p:cNvCxnSpPr/>
              <p:nvPr/>
            </p:nvCxnSpPr>
            <p:spPr>
              <a:xfrm>
                <a:off x="1803373" y="4654509"/>
                <a:ext cx="6702552" cy="0"/>
              </a:xfrm>
              <a:prstGeom prst="line">
                <a:avLst/>
              </a:prstGeom>
              <a:noFill/>
              <a:ln w="9525" cap="flat" cmpd="sng" algn="ctr">
                <a:solidFill>
                  <a:srgbClr val="FFFFFF">
                    <a:alpha val="25098"/>
                  </a:srgbClr>
                </a:solidFill>
                <a:prstDash val="solid"/>
              </a:ln>
              <a:effectLst/>
            </p:spPr>
          </p:cxnSp>
          <p:sp>
            <p:nvSpPr>
              <p:cNvPr id="95" name="Rectangle 94"/>
              <p:cNvSpPr/>
              <p:nvPr/>
            </p:nvSpPr>
            <p:spPr>
              <a:xfrm>
                <a:off x="1812898" y="1807356"/>
                <a:ext cx="6702552" cy="3246120"/>
              </a:xfrm>
              <a:prstGeom prst="rect">
                <a:avLst/>
              </a:prstGeom>
              <a:gradFill flip="none" rotWithShape="1">
                <a:gsLst>
                  <a:gs pos="0">
                    <a:sysClr val="window" lastClr="FFFFFF">
                      <a:alpha val="0"/>
                    </a:sysClr>
                  </a:gs>
                  <a:gs pos="100000">
                    <a:sysClr val="window" lastClr="FFFFFF">
                      <a:alpha val="1500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grpSp>
        <p:sp>
          <p:nvSpPr>
            <p:cNvPr id="96" name="Freeform 95"/>
            <p:cNvSpPr/>
            <p:nvPr/>
          </p:nvSpPr>
          <p:spPr>
            <a:xfrm>
              <a:off x="2308122" y="2272928"/>
              <a:ext cx="2746915" cy="1177720"/>
            </a:xfrm>
            <a:custGeom>
              <a:avLst/>
              <a:gdLst>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4810209 w 6248400"/>
                <a:gd name="connsiteY1" fmla="*/ 1481098 h 2876550"/>
                <a:gd name="connsiteX2" fmla="*/ 6248400 w 6248400"/>
                <a:gd name="connsiteY2" fmla="*/ 2876550 h 2876550"/>
                <a:gd name="connsiteX0" fmla="*/ 0 w 4810209"/>
                <a:gd name="connsiteY0" fmla="*/ 0 h 1481098"/>
                <a:gd name="connsiteX1" fmla="*/ 4810209 w 4810209"/>
                <a:gd name="connsiteY1" fmla="*/ 1481098 h 1481098"/>
                <a:gd name="connsiteX0" fmla="*/ 0 w 4810210"/>
                <a:gd name="connsiteY0" fmla="*/ 0 h 1863317"/>
                <a:gd name="connsiteX1" fmla="*/ 4810210 w 4810210"/>
                <a:gd name="connsiteY1" fmla="*/ 1863317 h 1863317"/>
                <a:gd name="connsiteX0" fmla="*/ 0 w 4810210"/>
                <a:gd name="connsiteY0" fmla="*/ 0 h 1863317"/>
                <a:gd name="connsiteX1" fmla="*/ 4810210 w 4810210"/>
                <a:gd name="connsiteY1" fmla="*/ 1863317 h 1863317"/>
                <a:gd name="connsiteX0" fmla="*/ 0 w 4810210"/>
                <a:gd name="connsiteY0" fmla="*/ 0 h 1863317"/>
                <a:gd name="connsiteX1" fmla="*/ 4810210 w 4810210"/>
                <a:gd name="connsiteY1" fmla="*/ 1863317 h 1863317"/>
              </a:gdLst>
              <a:ahLst/>
              <a:cxnLst>
                <a:cxn ang="0">
                  <a:pos x="connsiteX0" y="connsiteY0"/>
                </a:cxn>
                <a:cxn ang="0">
                  <a:pos x="connsiteX1" y="connsiteY1"/>
                </a:cxn>
              </a:cxnLst>
              <a:rect l="l" t="t" r="r" b="b"/>
              <a:pathLst>
                <a:path w="4810210" h="1863317">
                  <a:moveTo>
                    <a:pt x="0" y="0"/>
                  </a:moveTo>
                  <a:cubicBezTo>
                    <a:pt x="1486360" y="482117"/>
                    <a:pt x="2848363" y="905711"/>
                    <a:pt x="4810210" y="1863317"/>
                  </a:cubicBezTo>
                </a:path>
              </a:pathLst>
            </a:custGeom>
            <a:noFill/>
            <a:ln w="31750" cap="rnd"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a:ea typeface="+mn-ea"/>
                <a:cs typeface="+mn-cs"/>
              </a:endParaRPr>
            </a:p>
          </p:txBody>
        </p:sp>
        <p:sp>
          <p:nvSpPr>
            <p:cNvPr id="97" name="Freeform 96"/>
            <p:cNvSpPr/>
            <p:nvPr/>
          </p:nvSpPr>
          <p:spPr>
            <a:xfrm>
              <a:off x="5055039" y="3450649"/>
              <a:ext cx="945859" cy="636374"/>
            </a:xfrm>
            <a:custGeom>
              <a:avLst/>
              <a:gdLst>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4810209 w 6248400"/>
                <a:gd name="connsiteY1" fmla="*/ 1481098 h 2876550"/>
                <a:gd name="connsiteX2" fmla="*/ 6248400 w 6248400"/>
                <a:gd name="connsiteY2" fmla="*/ 2876550 h 2876550"/>
                <a:gd name="connsiteX0" fmla="*/ 0 w 4810209"/>
                <a:gd name="connsiteY0" fmla="*/ 0 h 1481098"/>
                <a:gd name="connsiteX1" fmla="*/ 4810209 w 4810209"/>
                <a:gd name="connsiteY1" fmla="*/ 1481098 h 1481098"/>
                <a:gd name="connsiteX0" fmla="*/ 0 w 4810210"/>
                <a:gd name="connsiteY0" fmla="*/ 0 h 1863317"/>
                <a:gd name="connsiteX1" fmla="*/ 4810210 w 4810210"/>
                <a:gd name="connsiteY1" fmla="*/ 1863317 h 1863317"/>
                <a:gd name="connsiteX0" fmla="*/ 0 w 4810210"/>
                <a:gd name="connsiteY0" fmla="*/ 0 h 1863317"/>
                <a:gd name="connsiteX1" fmla="*/ 4810210 w 4810210"/>
                <a:gd name="connsiteY1" fmla="*/ 1863317 h 1863317"/>
                <a:gd name="connsiteX0" fmla="*/ 0 w 4810210"/>
                <a:gd name="connsiteY0" fmla="*/ 0 h 1863317"/>
                <a:gd name="connsiteX1" fmla="*/ 4810210 w 4810210"/>
                <a:gd name="connsiteY1" fmla="*/ 1863317 h 1863317"/>
              </a:gdLst>
              <a:ahLst/>
              <a:cxnLst>
                <a:cxn ang="0">
                  <a:pos x="connsiteX0" y="connsiteY0"/>
                </a:cxn>
                <a:cxn ang="0">
                  <a:pos x="connsiteX1" y="connsiteY1"/>
                </a:cxn>
              </a:cxnLst>
              <a:rect l="l" t="t" r="r" b="b"/>
              <a:pathLst>
                <a:path w="4810210" h="1863317">
                  <a:moveTo>
                    <a:pt x="0" y="0"/>
                  </a:moveTo>
                  <a:cubicBezTo>
                    <a:pt x="1486360" y="482117"/>
                    <a:pt x="2848363" y="905711"/>
                    <a:pt x="4810210" y="1863317"/>
                  </a:cubicBezTo>
                </a:path>
              </a:pathLst>
            </a:custGeom>
            <a:noFill/>
            <a:ln w="31750" cap="rnd"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a:ea typeface="+mn-ea"/>
                <a:cs typeface="+mn-cs"/>
              </a:endParaRPr>
            </a:p>
          </p:txBody>
        </p:sp>
        <p:grpSp>
          <p:nvGrpSpPr>
            <p:cNvPr id="98" name="Group 153"/>
            <p:cNvGrpSpPr/>
            <p:nvPr/>
          </p:nvGrpSpPr>
          <p:grpSpPr>
            <a:xfrm>
              <a:off x="3903747" y="3388452"/>
              <a:ext cx="1515158" cy="278446"/>
              <a:chOff x="4501446" y="3373332"/>
              <a:chExt cx="2019684" cy="278446"/>
            </a:xfrm>
          </p:grpSpPr>
          <p:sp>
            <p:nvSpPr>
              <p:cNvPr id="99" name="Oval 98"/>
              <p:cNvSpPr/>
              <p:nvPr/>
            </p:nvSpPr>
            <p:spPr>
              <a:xfrm>
                <a:off x="5991261" y="3373332"/>
                <a:ext cx="129396" cy="129396"/>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a:ea typeface="+mn-ea"/>
                  <a:cs typeface="+mn-cs"/>
                </a:endParaRPr>
              </a:p>
            </p:txBody>
          </p:sp>
          <p:sp>
            <p:nvSpPr>
              <p:cNvPr id="100" name="Rectangle 99"/>
              <p:cNvSpPr/>
              <p:nvPr/>
            </p:nvSpPr>
            <p:spPr>
              <a:xfrm>
                <a:off x="4501446" y="3390168"/>
                <a:ext cx="2019684"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 lastClr="FFFFFF"/>
                    </a:solidFill>
                    <a:effectLst/>
                    <a:uLnTx/>
                    <a:uFillTx/>
                    <a:latin typeface="Segoe Semibold" pitchFamily="34" charset="0"/>
                  </a:rPr>
                  <a:t>$45,000 per Genome</a:t>
                </a:r>
              </a:p>
            </p:txBody>
          </p:sp>
        </p:grpSp>
        <p:pic>
          <p:nvPicPr>
            <p:cNvPr id="101" name="Picture 1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26223" y="3135187"/>
              <a:ext cx="199929" cy="2665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 name="Picture 2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60028" y="2835978"/>
              <a:ext cx="280679" cy="41039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3" name="TextBox 102"/>
            <p:cNvSpPr txBox="1"/>
            <p:nvPr/>
          </p:nvSpPr>
          <p:spPr>
            <a:xfrm rot="18900000">
              <a:off x="2070893"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2004</a:t>
              </a:r>
              <a:endParaRPr lang="en-US" sz="1200" dirty="0">
                <a:solidFill>
                  <a:schemeClr val="bg1"/>
                </a:solidFill>
                <a:latin typeface="Segoe" pitchFamily="34" charset="0"/>
              </a:endParaRPr>
            </a:p>
          </p:txBody>
        </p:sp>
        <p:sp>
          <p:nvSpPr>
            <p:cNvPr id="104" name="TextBox 103"/>
            <p:cNvSpPr txBox="1"/>
            <p:nvPr/>
          </p:nvSpPr>
          <p:spPr>
            <a:xfrm rot="18900000">
              <a:off x="2526068"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2005</a:t>
              </a:r>
              <a:endParaRPr lang="en-US" sz="1200" dirty="0">
                <a:solidFill>
                  <a:schemeClr val="bg1"/>
                </a:solidFill>
                <a:latin typeface="Segoe" pitchFamily="34" charset="0"/>
              </a:endParaRPr>
            </a:p>
          </p:txBody>
        </p:sp>
        <p:sp>
          <p:nvSpPr>
            <p:cNvPr id="105" name="TextBox 104"/>
            <p:cNvSpPr txBox="1"/>
            <p:nvPr/>
          </p:nvSpPr>
          <p:spPr>
            <a:xfrm rot="18900000">
              <a:off x="2981243"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2006</a:t>
              </a:r>
              <a:endParaRPr lang="en-US" sz="1200" dirty="0">
                <a:solidFill>
                  <a:schemeClr val="bg1"/>
                </a:solidFill>
                <a:latin typeface="Segoe" pitchFamily="34" charset="0"/>
              </a:endParaRPr>
            </a:p>
          </p:txBody>
        </p:sp>
        <p:sp>
          <p:nvSpPr>
            <p:cNvPr id="106" name="TextBox 105"/>
            <p:cNvSpPr txBox="1"/>
            <p:nvPr/>
          </p:nvSpPr>
          <p:spPr>
            <a:xfrm rot="18900000">
              <a:off x="3436418"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2007</a:t>
              </a:r>
              <a:endParaRPr lang="en-US" sz="1200" dirty="0">
                <a:solidFill>
                  <a:schemeClr val="bg1"/>
                </a:solidFill>
                <a:latin typeface="Segoe" pitchFamily="34" charset="0"/>
              </a:endParaRPr>
            </a:p>
          </p:txBody>
        </p:sp>
        <p:sp>
          <p:nvSpPr>
            <p:cNvPr id="107" name="TextBox 106"/>
            <p:cNvSpPr txBox="1"/>
            <p:nvPr/>
          </p:nvSpPr>
          <p:spPr>
            <a:xfrm rot="18900000">
              <a:off x="3891593"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2008</a:t>
              </a:r>
              <a:endParaRPr lang="en-US" sz="1200" dirty="0">
                <a:solidFill>
                  <a:schemeClr val="bg1"/>
                </a:solidFill>
                <a:latin typeface="Segoe" pitchFamily="34" charset="0"/>
              </a:endParaRPr>
            </a:p>
          </p:txBody>
        </p:sp>
        <p:sp>
          <p:nvSpPr>
            <p:cNvPr id="108" name="TextBox 107"/>
            <p:cNvSpPr txBox="1"/>
            <p:nvPr/>
          </p:nvSpPr>
          <p:spPr>
            <a:xfrm rot="18900000">
              <a:off x="4346768"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2009</a:t>
              </a:r>
              <a:endParaRPr lang="en-US" sz="1200" dirty="0">
                <a:solidFill>
                  <a:schemeClr val="bg1"/>
                </a:solidFill>
                <a:latin typeface="Segoe" pitchFamily="34" charset="0"/>
              </a:endParaRPr>
            </a:p>
          </p:txBody>
        </p:sp>
        <p:sp>
          <p:nvSpPr>
            <p:cNvPr id="109" name="TextBox 108"/>
            <p:cNvSpPr txBox="1"/>
            <p:nvPr/>
          </p:nvSpPr>
          <p:spPr>
            <a:xfrm rot="18900000">
              <a:off x="4801944"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2010</a:t>
              </a:r>
              <a:endParaRPr lang="en-US" sz="1200" dirty="0">
                <a:solidFill>
                  <a:schemeClr val="bg1"/>
                </a:solidFill>
                <a:latin typeface="Segoe" pitchFamily="34" charset="0"/>
              </a:endParaRPr>
            </a:p>
          </p:txBody>
        </p:sp>
        <p:sp>
          <p:nvSpPr>
            <p:cNvPr id="110" name="TextBox 109"/>
            <p:cNvSpPr txBox="1"/>
            <p:nvPr/>
          </p:nvSpPr>
          <p:spPr>
            <a:xfrm rot="18900000">
              <a:off x="5257119"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2011</a:t>
              </a:r>
              <a:endParaRPr lang="en-US" sz="1200" dirty="0">
                <a:solidFill>
                  <a:schemeClr val="bg1"/>
                </a:solidFill>
                <a:latin typeface="Segoe" pitchFamily="34" charset="0"/>
              </a:endParaRPr>
            </a:p>
          </p:txBody>
        </p:sp>
        <p:sp>
          <p:nvSpPr>
            <p:cNvPr id="111" name="TextBox 110"/>
            <p:cNvSpPr txBox="1"/>
            <p:nvPr/>
          </p:nvSpPr>
          <p:spPr>
            <a:xfrm rot="18900000">
              <a:off x="5712294"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2012</a:t>
              </a:r>
              <a:endParaRPr lang="en-US" sz="1200" dirty="0">
                <a:solidFill>
                  <a:schemeClr val="bg1"/>
                </a:solidFill>
                <a:latin typeface="Segoe" pitchFamily="34" charset="0"/>
              </a:endParaRPr>
            </a:p>
          </p:txBody>
        </p:sp>
        <p:sp>
          <p:nvSpPr>
            <p:cNvPr id="112" name="TextBox 111"/>
            <p:cNvSpPr txBox="1"/>
            <p:nvPr/>
          </p:nvSpPr>
          <p:spPr>
            <a:xfrm rot="18900000">
              <a:off x="6167469"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2013</a:t>
              </a:r>
              <a:endParaRPr lang="en-US" sz="1200" dirty="0">
                <a:solidFill>
                  <a:schemeClr val="bg1"/>
                </a:solidFill>
                <a:latin typeface="Segoe" pitchFamily="34" charset="0"/>
              </a:endParaRPr>
            </a:p>
          </p:txBody>
        </p:sp>
        <p:sp>
          <p:nvSpPr>
            <p:cNvPr id="113" name="TextBox 112"/>
            <p:cNvSpPr txBox="1"/>
            <p:nvPr/>
          </p:nvSpPr>
          <p:spPr>
            <a:xfrm rot="18900000">
              <a:off x="6622647" y="5546657"/>
              <a:ext cx="518091" cy="276999"/>
            </a:xfrm>
            <a:prstGeom prst="rect">
              <a:avLst/>
            </a:prstGeom>
            <a:noFill/>
          </p:spPr>
          <p:txBody>
            <a:bodyPr wrap="none" rtlCol="0">
              <a:spAutoFit/>
            </a:bodyPr>
            <a:lstStyle/>
            <a:p>
              <a:r>
                <a:rPr lang="en-US" sz="1200" dirty="0" smtClean="0">
                  <a:solidFill>
                    <a:schemeClr val="bg1"/>
                  </a:solidFill>
                  <a:latin typeface="Segoe" pitchFamily="34" charset="0"/>
                </a:rPr>
                <a:t>2014</a:t>
              </a:r>
              <a:endParaRPr lang="en-US" sz="1200" dirty="0">
                <a:solidFill>
                  <a:schemeClr val="bg1"/>
                </a:solidFill>
                <a:latin typeface="Segoe" pitchFamily="34" charset="0"/>
              </a:endParaRPr>
            </a:p>
          </p:txBody>
        </p:sp>
        <p:sp>
          <p:nvSpPr>
            <p:cNvPr id="114" name="TextBox 113"/>
            <p:cNvSpPr txBox="1"/>
            <p:nvPr/>
          </p:nvSpPr>
          <p:spPr>
            <a:xfrm>
              <a:off x="1566440" y="4923646"/>
              <a:ext cx="518091" cy="276999"/>
            </a:xfrm>
            <a:prstGeom prst="rect">
              <a:avLst/>
            </a:prstGeom>
            <a:noFill/>
          </p:spPr>
          <p:txBody>
            <a:bodyPr wrap="none" rtlCol="0">
              <a:spAutoFit/>
            </a:bodyPr>
            <a:lstStyle/>
            <a:p>
              <a:r>
                <a:rPr lang="en-US" sz="1200" dirty="0" smtClean="0">
                  <a:solidFill>
                    <a:schemeClr val="bg1"/>
                  </a:solidFill>
                  <a:latin typeface="Segoe" pitchFamily="34" charset="0"/>
                </a:rPr>
                <a:t>$100</a:t>
              </a:r>
              <a:endParaRPr lang="en-US" sz="1200" dirty="0">
                <a:solidFill>
                  <a:schemeClr val="bg1"/>
                </a:solidFill>
                <a:latin typeface="Segoe" pitchFamily="34" charset="0"/>
              </a:endParaRPr>
            </a:p>
          </p:txBody>
        </p:sp>
        <p:sp>
          <p:nvSpPr>
            <p:cNvPr id="115" name="TextBox 114"/>
            <p:cNvSpPr txBox="1"/>
            <p:nvPr/>
          </p:nvSpPr>
          <p:spPr>
            <a:xfrm>
              <a:off x="1567938" y="4524179"/>
              <a:ext cx="518091" cy="276999"/>
            </a:xfrm>
            <a:prstGeom prst="rect">
              <a:avLst/>
            </a:prstGeom>
            <a:noFill/>
          </p:spPr>
          <p:txBody>
            <a:bodyPr wrap="none" rtlCol="0">
              <a:spAutoFit/>
            </a:bodyPr>
            <a:lstStyle/>
            <a:p>
              <a:r>
                <a:rPr lang="en-US" sz="1200" dirty="0" smtClean="0">
                  <a:solidFill>
                    <a:schemeClr val="bg1"/>
                  </a:solidFill>
                  <a:latin typeface="Segoe" pitchFamily="34" charset="0"/>
                </a:rPr>
                <a:t>$500</a:t>
              </a:r>
              <a:endParaRPr lang="en-US" sz="1200" dirty="0">
                <a:solidFill>
                  <a:schemeClr val="bg1"/>
                </a:solidFill>
                <a:latin typeface="Segoe" pitchFamily="34" charset="0"/>
              </a:endParaRPr>
            </a:p>
          </p:txBody>
        </p:sp>
        <p:sp>
          <p:nvSpPr>
            <p:cNvPr id="116" name="TextBox 115"/>
            <p:cNvSpPr txBox="1"/>
            <p:nvPr/>
          </p:nvSpPr>
          <p:spPr>
            <a:xfrm>
              <a:off x="1442373" y="4139380"/>
              <a:ext cx="635110" cy="276999"/>
            </a:xfrm>
            <a:prstGeom prst="rect">
              <a:avLst/>
            </a:prstGeom>
            <a:noFill/>
          </p:spPr>
          <p:txBody>
            <a:bodyPr wrap="none" rtlCol="0">
              <a:spAutoFit/>
            </a:bodyPr>
            <a:lstStyle/>
            <a:p>
              <a:r>
                <a:rPr lang="en-US" sz="1200" dirty="0" smtClean="0">
                  <a:solidFill>
                    <a:schemeClr val="bg1"/>
                  </a:solidFill>
                  <a:latin typeface="Segoe" pitchFamily="34" charset="0"/>
                </a:rPr>
                <a:t>$2,500</a:t>
              </a:r>
              <a:endParaRPr lang="en-US" sz="1200" dirty="0">
                <a:solidFill>
                  <a:schemeClr val="bg1"/>
                </a:solidFill>
                <a:latin typeface="Segoe" pitchFamily="34" charset="0"/>
              </a:endParaRPr>
            </a:p>
          </p:txBody>
        </p:sp>
        <p:sp>
          <p:nvSpPr>
            <p:cNvPr id="117" name="TextBox 116"/>
            <p:cNvSpPr txBox="1"/>
            <p:nvPr/>
          </p:nvSpPr>
          <p:spPr>
            <a:xfrm>
              <a:off x="1367988" y="3740688"/>
              <a:ext cx="718466" cy="276999"/>
            </a:xfrm>
            <a:prstGeom prst="rect">
              <a:avLst/>
            </a:prstGeom>
            <a:noFill/>
          </p:spPr>
          <p:txBody>
            <a:bodyPr wrap="none" rtlCol="0">
              <a:spAutoFit/>
            </a:bodyPr>
            <a:lstStyle/>
            <a:p>
              <a:r>
                <a:rPr lang="en-US" sz="1200" dirty="0" smtClean="0">
                  <a:solidFill>
                    <a:schemeClr val="bg1"/>
                  </a:solidFill>
                  <a:latin typeface="Segoe" pitchFamily="34" charset="0"/>
                </a:rPr>
                <a:t>$10,000</a:t>
              </a:r>
              <a:endParaRPr lang="en-US" sz="1200" dirty="0">
                <a:solidFill>
                  <a:schemeClr val="bg1"/>
                </a:solidFill>
                <a:latin typeface="Segoe" pitchFamily="34" charset="0"/>
              </a:endParaRPr>
            </a:p>
          </p:txBody>
        </p:sp>
        <p:sp>
          <p:nvSpPr>
            <p:cNvPr id="118" name="TextBox 117"/>
            <p:cNvSpPr txBox="1"/>
            <p:nvPr/>
          </p:nvSpPr>
          <p:spPr>
            <a:xfrm>
              <a:off x="1367988" y="3342002"/>
              <a:ext cx="718466" cy="276999"/>
            </a:xfrm>
            <a:prstGeom prst="rect">
              <a:avLst/>
            </a:prstGeom>
            <a:noFill/>
          </p:spPr>
          <p:txBody>
            <a:bodyPr wrap="none" rtlCol="0">
              <a:spAutoFit/>
            </a:bodyPr>
            <a:lstStyle/>
            <a:p>
              <a:r>
                <a:rPr lang="en-US" sz="1200" dirty="0" smtClean="0">
                  <a:solidFill>
                    <a:schemeClr val="bg1"/>
                  </a:solidFill>
                  <a:latin typeface="Segoe" pitchFamily="34" charset="0"/>
                </a:rPr>
                <a:t>$48,000</a:t>
              </a:r>
              <a:endParaRPr lang="en-US" sz="1200" dirty="0">
                <a:solidFill>
                  <a:schemeClr val="bg1"/>
                </a:solidFill>
                <a:latin typeface="Segoe" pitchFamily="34" charset="0"/>
              </a:endParaRPr>
            </a:p>
          </p:txBody>
        </p:sp>
        <p:sp>
          <p:nvSpPr>
            <p:cNvPr id="119" name="TextBox 118"/>
            <p:cNvSpPr txBox="1"/>
            <p:nvPr/>
          </p:nvSpPr>
          <p:spPr>
            <a:xfrm>
              <a:off x="1174939" y="2943313"/>
              <a:ext cx="918841" cy="276999"/>
            </a:xfrm>
            <a:prstGeom prst="rect">
              <a:avLst/>
            </a:prstGeom>
            <a:noFill/>
          </p:spPr>
          <p:txBody>
            <a:bodyPr wrap="none" rtlCol="0">
              <a:spAutoFit/>
            </a:bodyPr>
            <a:lstStyle/>
            <a:p>
              <a:r>
                <a:rPr lang="en-US" sz="1200" dirty="0" smtClean="0">
                  <a:solidFill>
                    <a:schemeClr val="bg1"/>
                  </a:solidFill>
                  <a:latin typeface="Segoe" pitchFamily="34" charset="0"/>
                </a:rPr>
                <a:t>$1,000,000</a:t>
              </a:r>
              <a:endParaRPr lang="en-US" sz="1200" dirty="0">
                <a:solidFill>
                  <a:schemeClr val="bg1"/>
                </a:solidFill>
                <a:latin typeface="Segoe" pitchFamily="34" charset="0"/>
              </a:endParaRPr>
            </a:p>
          </p:txBody>
        </p:sp>
        <p:sp>
          <p:nvSpPr>
            <p:cNvPr id="120" name="TextBox 119"/>
            <p:cNvSpPr txBox="1"/>
            <p:nvPr/>
          </p:nvSpPr>
          <p:spPr>
            <a:xfrm>
              <a:off x="1078221" y="2544624"/>
              <a:ext cx="1002197" cy="276999"/>
            </a:xfrm>
            <a:prstGeom prst="rect">
              <a:avLst/>
            </a:prstGeom>
            <a:noFill/>
          </p:spPr>
          <p:txBody>
            <a:bodyPr wrap="none" rtlCol="0">
              <a:spAutoFit/>
            </a:bodyPr>
            <a:lstStyle/>
            <a:p>
              <a:r>
                <a:rPr lang="en-US" sz="1200" dirty="0" smtClean="0">
                  <a:solidFill>
                    <a:schemeClr val="bg1"/>
                  </a:solidFill>
                  <a:latin typeface="Segoe" pitchFamily="34" charset="0"/>
                </a:rPr>
                <a:t>$60,000,000</a:t>
              </a:r>
              <a:endParaRPr lang="en-US" sz="1200" dirty="0">
                <a:solidFill>
                  <a:schemeClr val="bg1"/>
                </a:solidFill>
                <a:latin typeface="Segoe" pitchFamily="34" charset="0"/>
              </a:endParaRPr>
            </a:p>
          </p:txBody>
        </p:sp>
        <p:sp>
          <p:nvSpPr>
            <p:cNvPr id="121" name="TextBox 120"/>
            <p:cNvSpPr txBox="1"/>
            <p:nvPr/>
          </p:nvSpPr>
          <p:spPr>
            <a:xfrm>
              <a:off x="885170" y="2145932"/>
              <a:ext cx="1202573" cy="276999"/>
            </a:xfrm>
            <a:prstGeom prst="rect">
              <a:avLst/>
            </a:prstGeom>
            <a:noFill/>
          </p:spPr>
          <p:txBody>
            <a:bodyPr wrap="none" rtlCol="0">
              <a:spAutoFit/>
            </a:bodyPr>
            <a:lstStyle/>
            <a:p>
              <a:r>
                <a:rPr lang="en-US" sz="1200" dirty="0" smtClean="0">
                  <a:solidFill>
                    <a:schemeClr val="bg1"/>
                  </a:solidFill>
                  <a:latin typeface="Segoe" pitchFamily="34" charset="0"/>
                </a:rPr>
                <a:t>$3,000,000,000</a:t>
              </a:r>
              <a:endParaRPr lang="en-US" sz="1200" dirty="0">
                <a:solidFill>
                  <a:schemeClr val="bg1"/>
                </a:solidFill>
                <a:latin typeface="Segoe" pitchFamily="34" charset="0"/>
              </a:endParaRPr>
            </a:p>
          </p:txBody>
        </p:sp>
        <p:pic>
          <p:nvPicPr>
            <p:cNvPr id="122" name="Picture 1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02579" y="3630818"/>
              <a:ext cx="215744" cy="28758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3" name="Picture 1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320554" y="3773712"/>
              <a:ext cx="221354" cy="29506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4" name="Picture 17"/>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57204" y="3450647"/>
              <a:ext cx="209198" cy="27885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5" name="Picture 17"/>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flipV="1">
              <a:off x="6083410" y="3856415"/>
              <a:ext cx="173794" cy="23166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6" name="Picture 12"/>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912107" y="4239281"/>
              <a:ext cx="102897" cy="13716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7" name="Picture 14"/>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764242" y="4521384"/>
              <a:ext cx="102897" cy="13716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8" name="Picture 1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161472" y="4420067"/>
              <a:ext cx="123476" cy="16459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9" name="Picture 17"/>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rot="10800000" flipV="1">
              <a:off x="6987679" y="4653472"/>
              <a:ext cx="173794" cy="23166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0" name="Picture 12"/>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flipH="1" flipV="1">
              <a:off x="7194628" y="4634201"/>
              <a:ext cx="93876" cy="12513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1" name="Picture 17"/>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flipV="1">
              <a:off x="6987679" y="4087759"/>
              <a:ext cx="173794" cy="231665"/>
            </a:xfrm>
            <a:prstGeom prst="rect">
              <a:avLst/>
            </a:prstGeom>
            <a:noFill/>
            <a:ln w="9525">
              <a:noFill/>
              <a:miter lim="800000"/>
              <a:headEnd/>
              <a:tailEnd/>
            </a:ln>
          </p:spPr>
        </p:pic>
        <p:pic>
          <p:nvPicPr>
            <p:cNvPr id="132" name="Picture 14"/>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rot="10800000">
              <a:off x="7268508" y="4365611"/>
              <a:ext cx="102897" cy="13716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3" name="Picture 1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61613" y="4407885"/>
              <a:ext cx="137196" cy="18288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4" name="Picture 24"/>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292383" y="2445110"/>
              <a:ext cx="396994" cy="529186"/>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135" name="Group 170"/>
            <p:cNvGrpSpPr/>
            <p:nvPr/>
          </p:nvGrpSpPr>
          <p:grpSpPr>
            <a:xfrm>
              <a:off x="2245360" y="2034547"/>
              <a:ext cx="1645153" cy="280447"/>
              <a:chOff x="1859352" y="1784501"/>
              <a:chExt cx="2192964" cy="280447"/>
            </a:xfrm>
          </p:grpSpPr>
          <p:sp>
            <p:nvSpPr>
              <p:cNvPr id="136" name="Oval 135"/>
              <p:cNvSpPr/>
              <p:nvPr/>
            </p:nvSpPr>
            <p:spPr>
              <a:xfrm>
                <a:off x="1859352" y="1935552"/>
                <a:ext cx="129396" cy="129396"/>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a:ea typeface="+mn-ea"/>
                  <a:cs typeface="+mn-cs"/>
                </a:endParaRPr>
              </a:p>
            </p:txBody>
          </p:sp>
          <p:sp>
            <p:nvSpPr>
              <p:cNvPr id="137" name="Rectangle 136"/>
              <p:cNvSpPr/>
              <p:nvPr/>
            </p:nvSpPr>
            <p:spPr>
              <a:xfrm>
                <a:off x="1915109" y="1784501"/>
                <a:ext cx="2137207"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 lastClr="FFFFFF"/>
                    </a:solidFill>
                    <a:effectLst/>
                    <a:uLnTx/>
                    <a:uFillTx/>
                    <a:latin typeface="Segoe Semibold" pitchFamily="34" charset="0"/>
                  </a:rPr>
                  <a:t>$3 billion per Genome</a:t>
                </a:r>
              </a:p>
            </p:txBody>
          </p:sp>
        </p:grpSp>
        <p:sp>
          <p:nvSpPr>
            <p:cNvPr id="140" name="Line 5"/>
            <p:cNvSpPr>
              <a:spLocks noChangeShapeType="1"/>
            </p:cNvSpPr>
            <p:nvPr/>
          </p:nvSpPr>
          <p:spPr bwMode="auto">
            <a:xfrm flipV="1">
              <a:off x="2651176"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Line 6"/>
            <p:cNvSpPr>
              <a:spLocks noChangeShapeType="1"/>
            </p:cNvSpPr>
            <p:nvPr/>
          </p:nvSpPr>
          <p:spPr bwMode="auto">
            <a:xfrm flipV="1">
              <a:off x="3107305"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Line 7"/>
            <p:cNvSpPr>
              <a:spLocks noChangeShapeType="1"/>
            </p:cNvSpPr>
            <p:nvPr/>
          </p:nvSpPr>
          <p:spPr bwMode="auto">
            <a:xfrm flipV="1">
              <a:off x="3564623"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Freeform 142"/>
            <p:cNvSpPr/>
            <p:nvPr/>
          </p:nvSpPr>
          <p:spPr>
            <a:xfrm>
              <a:off x="6000898" y="4087022"/>
              <a:ext cx="994747" cy="1024118"/>
            </a:xfrm>
            <a:custGeom>
              <a:avLst/>
              <a:gdLst>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6248400 w 6248400"/>
                <a:gd name="connsiteY1" fmla="*/ 2876550 h 2876550"/>
                <a:gd name="connsiteX0" fmla="*/ 0 w 6248400"/>
                <a:gd name="connsiteY0" fmla="*/ 0 h 2876550"/>
                <a:gd name="connsiteX1" fmla="*/ 4328244 w 6248400"/>
                <a:gd name="connsiteY1" fmla="*/ 2275483 h 2876550"/>
                <a:gd name="connsiteX2" fmla="*/ 6248400 w 6248400"/>
                <a:gd name="connsiteY2" fmla="*/ 2876550 h 2876550"/>
                <a:gd name="connsiteX0" fmla="*/ 0 w 6248400"/>
                <a:gd name="connsiteY0" fmla="*/ 0 h 2876550"/>
                <a:gd name="connsiteX1" fmla="*/ 4328244 w 6248400"/>
                <a:gd name="connsiteY1" fmla="*/ 2275483 h 2876550"/>
                <a:gd name="connsiteX2" fmla="*/ 6248400 w 6248400"/>
                <a:gd name="connsiteY2" fmla="*/ 2876550 h 2876550"/>
                <a:gd name="connsiteX0" fmla="*/ 0 w 6248400"/>
                <a:gd name="connsiteY0" fmla="*/ 0 h 2876550"/>
                <a:gd name="connsiteX1" fmla="*/ 4810209 w 6248400"/>
                <a:gd name="connsiteY1" fmla="*/ 1909723 h 2876550"/>
                <a:gd name="connsiteX2" fmla="*/ 6248400 w 6248400"/>
                <a:gd name="connsiteY2" fmla="*/ 2876550 h 2876550"/>
                <a:gd name="connsiteX0" fmla="*/ 0 w 6248400"/>
                <a:gd name="connsiteY0" fmla="*/ 0 h 2876550"/>
                <a:gd name="connsiteX1" fmla="*/ 4810209 w 6248400"/>
                <a:gd name="connsiteY1" fmla="*/ 1909723 h 2876550"/>
                <a:gd name="connsiteX2" fmla="*/ 6248400 w 6248400"/>
                <a:gd name="connsiteY2" fmla="*/ 2876550 h 2876550"/>
                <a:gd name="connsiteX0" fmla="*/ 0 w 6248400"/>
                <a:gd name="connsiteY0" fmla="*/ 0 h 2876550"/>
                <a:gd name="connsiteX1" fmla="*/ 4810209 w 6248400"/>
                <a:gd name="connsiteY1" fmla="*/ 1909723 h 2876550"/>
                <a:gd name="connsiteX2" fmla="*/ 6248400 w 6248400"/>
                <a:gd name="connsiteY2" fmla="*/ 2876550 h 2876550"/>
                <a:gd name="connsiteX0" fmla="*/ 0 w 6248400"/>
                <a:gd name="connsiteY0" fmla="*/ 0 h 2876550"/>
                <a:gd name="connsiteX1" fmla="*/ 4810209 w 6248400"/>
                <a:gd name="connsiteY1" fmla="*/ 1909723 h 2876550"/>
                <a:gd name="connsiteX2" fmla="*/ 6248400 w 6248400"/>
                <a:gd name="connsiteY2" fmla="*/ 2876550 h 2876550"/>
                <a:gd name="connsiteX0" fmla="*/ 0 w 6248400"/>
                <a:gd name="connsiteY0" fmla="*/ 0 h 2876550"/>
                <a:gd name="connsiteX1" fmla="*/ 4810209 w 6248400"/>
                <a:gd name="connsiteY1" fmla="*/ 1909723 h 2876550"/>
                <a:gd name="connsiteX2" fmla="*/ 6248400 w 6248400"/>
                <a:gd name="connsiteY2" fmla="*/ 2876550 h 2876550"/>
                <a:gd name="connsiteX0" fmla="*/ 0 w 1438191"/>
                <a:gd name="connsiteY0" fmla="*/ 0 h 966827"/>
                <a:gd name="connsiteX1" fmla="*/ 1438191 w 1438191"/>
                <a:gd name="connsiteY1" fmla="*/ 966827 h 966827"/>
                <a:gd name="connsiteX0" fmla="*/ 0 w 1438191"/>
                <a:gd name="connsiteY0" fmla="*/ 0 h 1018033"/>
                <a:gd name="connsiteX1" fmla="*/ 1438191 w 1438191"/>
                <a:gd name="connsiteY1" fmla="*/ 1018033 h 1018033"/>
                <a:gd name="connsiteX0" fmla="*/ 0 w 1438191"/>
                <a:gd name="connsiteY0" fmla="*/ 0 h 1018033"/>
                <a:gd name="connsiteX1" fmla="*/ 1438191 w 1438191"/>
                <a:gd name="connsiteY1" fmla="*/ 1018033 h 1018033"/>
                <a:gd name="connsiteX0" fmla="*/ 0 w 1438191"/>
                <a:gd name="connsiteY0" fmla="*/ 0 h 1018033"/>
                <a:gd name="connsiteX1" fmla="*/ 1438191 w 1438191"/>
                <a:gd name="connsiteY1" fmla="*/ 1018033 h 1018033"/>
                <a:gd name="connsiteX0" fmla="*/ 0 w 1438191"/>
                <a:gd name="connsiteY0" fmla="*/ 0 h 1018033"/>
                <a:gd name="connsiteX1" fmla="*/ 1438191 w 1438191"/>
                <a:gd name="connsiteY1" fmla="*/ 1018033 h 1018033"/>
              </a:gdLst>
              <a:ahLst/>
              <a:cxnLst>
                <a:cxn ang="0">
                  <a:pos x="connsiteX0" y="connsiteY0"/>
                </a:cxn>
                <a:cxn ang="0">
                  <a:pos x="connsiteX1" y="connsiteY1"/>
                </a:cxn>
              </a:cxnLst>
              <a:rect l="l" t="t" r="r" b="b"/>
              <a:pathLst>
                <a:path w="1438191" h="1018033">
                  <a:moveTo>
                    <a:pt x="0" y="0"/>
                  </a:moveTo>
                  <a:cubicBezTo>
                    <a:pt x="314107" y="157048"/>
                    <a:pt x="1104560" y="645869"/>
                    <a:pt x="1438191" y="1018033"/>
                  </a:cubicBezTo>
                </a:path>
              </a:pathLst>
            </a:custGeom>
            <a:noFill/>
            <a:ln w="31750" cap="rnd"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a:ea typeface="+mn-ea"/>
                <a:cs typeface="+mn-cs"/>
              </a:endParaRPr>
            </a:p>
          </p:txBody>
        </p:sp>
        <p:sp>
          <p:nvSpPr>
            <p:cNvPr id="144" name="Line 8"/>
            <p:cNvSpPr>
              <a:spLocks noChangeShapeType="1"/>
            </p:cNvSpPr>
            <p:nvPr/>
          </p:nvSpPr>
          <p:spPr bwMode="auto">
            <a:xfrm flipV="1">
              <a:off x="4017179"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Line 9"/>
            <p:cNvSpPr>
              <a:spLocks noChangeShapeType="1"/>
            </p:cNvSpPr>
            <p:nvPr/>
          </p:nvSpPr>
          <p:spPr bwMode="auto">
            <a:xfrm flipV="1">
              <a:off x="4474498"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Line 10"/>
            <p:cNvSpPr>
              <a:spLocks noChangeShapeType="1"/>
            </p:cNvSpPr>
            <p:nvPr/>
          </p:nvSpPr>
          <p:spPr bwMode="auto">
            <a:xfrm flipV="1">
              <a:off x="4927054"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Line 11"/>
            <p:cNvSpPr>
              <a:spLocks noChangeShapeType="1"/>
            </p:cNvSpPr>
            <p:nvPr/>
          </p:nvSpPr>
          <p:spPr bwMode="auto">
            <a:xfrm flipV="1">
              <a:off x="5384373"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Line 12"/>
            <p:cNvSpPr>
              <a:spLocks noChangeShapeType="1"/>
            </p:cNvSpPr>
            <p:nvPr/>
          </p:nvSpPr>
          <p:spPr bwMode="auto">
            <a:xfrm flipV="1">
              <a:off x="6293055"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 name="Line 13"/>
            <p:cNvSpPr>
              <a:spLocks noChangeShapeType="1"/>
            </p:cNvSpPr>
            <p:nvPr/>
          </p:nvSpPr>
          <p:spPr bwMode="auto">
            <a:xfrm flipV="1">
              <a:off x="6750374"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Line 14"/>
            <p:cNvSpPr>
              <a:spLocks noChangeShapeType="1"/>
            </p:cNvSpPr>
            <p:nvPr/>
          </p:nvSpPr>
          <p:spPr bwMode="auto">
            <a:xfrm>
              <a:off x="5840501" y="5382435"/>
              <a:ext cx="1191" cy="117475"/>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Freeform 15"/>
            <p:cNvSpPr>
              <a:spLocks/>
            </p:cNvSpPr>
            <p:nvPr/>
          </p:nvSpPr>
          <p:spPr bwMode="auto">
            <a:xfrm>
              <a:off x="2198621" y="5382435"/>
              <a:ext cx="5004309" cy="117475"/>
            </a:xfrm>
            <a:custGeom>
              <a:avLst/>
              <a:gdLst/>
              <a:ahLst/>
              <a:cxnLst>
                <a:cxn ang="0">
                  <a:pos x="0" y="74"/>
                </a:cxn>
                <a:cxn ang="0">
                  <a:pos x="0" y="0"/>
                </a:cxn>
                <a:cxn ang="0">
                  <a:pos x="4202" y="0"/>
                </a:cxn>
                <a:cxn ang="0">
                  <a:pos x="4202" y="74"/>
                </a:cxn>
              </a:cxnLst>
              <a:rect l="0" t="0" r="r" b="b"/>
              <a:pathLst>
                <a:path w="4202" h="74">
                  <a:moveTo>
                    <a:pt x="0" y="74"/>
                  </a:moveTo>
                  <a:lnTo>
                    <a:pt x="0" y="0"/>
                  </a:lnTo>
                  <a:lnTo>
                    <a:pt x="4202" y="0"/>
                  </a:lnTo>
                  <a:lnTo>
                    <a:pt x="4202" y="74"/>
                  </a:lnTo>
                </a:path>
              </a:pathLst>
            </a:cu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2" name="Group 124"/>
            <p:cNvGrpSpPr/>
            <p:nvPr/>
          </p:nvGrpSpPr>
          <p:grpSpPr>
            <a:xfrm flipH="1">
              <a:off x="2048803" y="2059795"/>
              <a:ext cx="71456" cy="3241674"/>
              <a:chOff x="5058096" y="1819207"/>
              <a:chExt cx="95250" cy="3206817"/>
            </a:xfrm>
          </p:grpSpPr>
          <p:sp>
            <p:nvSpPr>
              <p:cNvPr id="153" name="Freeform 5"/>
              <p:cNvSpPr>
                <a:spLocks/>
              </p:cNvSpPr>
              <p:nvPr/>
            </p:nvSpPr>
            <p:spPr bwMode="auto">
              <a:xfrm rot="16200000">
                <a:off x="3502312" y="3374991"/>
                <a:ext cx="3206817" cy="95250"/>
              </a:xfrm>
              <a:custGeom>
                <a:avLst/>
                <a:gdLst/>
                <a:ahLst/>
                <a:cxnLst>
                  <a:cxn ang="0">
                    <a:pos x="0" y="60"/>
                  </a:cxn>
                  <a:cxn ang="0">
                    <a:pos x="0" y="0"/>
                  </a:cxn>
                  <a:cxn ang="0">
                    <a:pos x="2039" y="0"/>
                  </a:cxn>
                  <a:cxn ang="0">
                    <a:pos x="2039" y="60"/>
                  </a:cxn>
                </a:cxnLst>
                <a:rect l="0" t="0" r="r" b="b"/>
                <a:pathLst>
                  <a:path w="2039" h="60">
                    <a:moveTo>
                      <a:pt x="0" y="60"/>
                    </a:moveTo>
                    <a:lnTo>
                      <a:pt x="0" y="0"/>
                    </a:lnTo>
                    <a:lnTo>
                      <a:pt x="2039" y="0"/>
                    </a:lnTo>
                    <a:lnTo>
                      <a:pt x="2039" y="60"/>
                    </a:lnTo>
                  </a:path>
                </a:pathLst>
              </a:cu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Line 6"/>
              <p:cNvSpPr>
                <a:spLocks noChangeShapeType="1"/>
              </p:cNvSpPr>
              <p:nvPr/>
            </p:nvSpPr>
            <p:spPr bwMode="auto">
              <a:xfrm rot="16200000" flipV="1">
                <a:off x="5104927" y="4591195"/>
                <a:ext cx="1587" cy="95250"/>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Line 7"/>
              <p:cNvSpPr>
                <a:spLocks noChangeShapeType="1"/>
              </p:cNvSpPr>
              <p:nvPr/>
            </p:nvSpPr>
            <p:spPr bwMode="auto">
              <a:xfrm rot="16140000" flipV="1">
                <a:off x="5104927" y="4175386"/>
                <a:ext cx="1587" cy="95250"/>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Line 8"/>
              <p:cNvSpPr>
                <a:spLocks noChangeShapeType="1"/>
              </p:cNvSpPr>
              <p:nvPr/>
            </p:nvSpPr>
            <p:spPr bwMode="auto">
              <a:xfrm rot="16140000" flipV="1">
                <a:off x="5104927" y="3778627"/>
                <a:ext cx="1587" cy="95250"/>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Line 9"/>
              <p:cNvSpPr>
                <a:spLocks noChangeShapeType="1"/>
              </p:cNvSpPr>
              <p:nvPr/>
            </p:nvSpPr>
            <p:spPr bwMode="auto">
              <a:xfrm rot="16140000" flipV="1">
                <a:off x="5104927" y="3387134"/>
                <a:ext cx="1587" cy="95250"/>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Line 10"/>
              <p:cNvSpPr>
                <a:spLocks noChangeShapeType="1"/>
              </p:cNvSpPr>
              <p:nvPr/>
            </p:nvSpPr>
            <p:spPr bwMode="auto">
              <a:xfrm rot="16140000" flipV="1">
                <a:off x="5104927" y="2981857"/>
                <a:ext cx="1587" cy="95250"/>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Line 11"/>
              <p:cNvSpPr>
                <a:spLocks noChangeShapeType="1"/>
              </p:cNvSpPr>
              <p:nvPr/>
            </p:nvSpPr>
            <p:spPr bwMode="auto">
              <a:xfrm rot="16140000" flipV="1">
                <a:off x="5104927" y="2582000"/>
                <a:ext cx="1587" cy="95250"/>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Line 12"/>
              <p:cNvSpPr>
                <a:spLocks noChangeShapeType="1"/>
              </p:cNvSpPr>
              <p:nvPr/>
            </p:nvSpPr>
            <p:spPr bwMode="auto">
              <a:xfrm rot="16140000" flipV="1">
                <a:off x="5104927" y="2172542"/>
                <a:ext cx="1587" cy="95250"/>
              </a:xfrm>
              <a:prstGeom prst="line">
                <a:avLst/>
              </a:prstGeom>
              <a:no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1" name="Group 172"/>
            <p:cNvGrpSpPr/>
            <p:nvPr/>
          </p:nvGrpSpPr>
          <p:grpSpPr>
            <a:xfrm>
              <a:off x="5921689" y="4992337"/>
              <a:ext cx="1388522" cy="261610"/>
              <a:chOff x="6759851" y="4742293"/>
              <a:chExt cx="1850881" cy="261610"/>
            </a:xfrm>
          </p:grpSpPr>
          <p:sp>
            <p:nvSpPr>
              <p:cNvPr id="162" name="Oval 161"/>
              <p:cNvSpPr/>
              <p:nvPr/>
            </p:nvSpPr>
            <p:spPr>
              <a:xfrm>
                <a:off x="8134350" y="4812102"/>
                <a:ext cx="129396" cy="129396"/>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a:ea typeface="+mn-ea"/>
                  <a:cs typeface="+mn-cs"/>
                </a:endParaRPr>
              </a:p>
            </p:txBody>
          </p:sp>
          <p:sp>
            <p:nvSpPr>
              <p:cNvPr id="163" name="Rectangle 162"/>
              <p:cNvSpPr/>
              <p:nvPr/>
            </p:nvSpPr>
            <p:spPr>
              <a:xfrm>
                <a:off x="6759851" y="4742293"/>
                <a:ext cx="1850881"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 lastClr="FFFFFF"/>
                    </a:solidFill>
                    <a:effectLst/>
                    <a:uLnTx/>
                    <a:uFillTx/>
                    <a:latin typeface="Segoe Semibold" pitchFamily="34" charset="0"/>
                  </a:rPr>
                  <a:t>$100 per Genome?</a:t>
                </a:r>
              </a:p>
            </p:txBody>
          </p:sp>
        </p:grpSp>
        <p:grpSp>
          <p:nvGrpSpPr>
            <p:cNvPr id="164" name="Group 171"/>
            <p:cNvGrpSpPr/>
            <p:nvPr/>
          </p:nvGrpSpPr>
          <p:grpSpPr>
            <a:xfrm>
              <a:off x="4629288" y="4022924"/>
              <a:ext cx="1885453" cy="331165"/>
              <a:chOff x="4911176" y="3772877"/>
              <a:chExt cx="2513283" cy="331165"/>
            </a:xfrm>
          </p:grpSpPr>
          <p:sp>
            <p:nvSpPr>
              <p:cNvPr id="165" name="Rectangle 164"/>
              <p:cNvSpPr/>
              <p:nvPr/>
            </p:nvSpPr>
            <p:spPr>
              <a:xfrm>
                <a:off x="4911176" y="3842432"/>
                <a:ext cx="2513283"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 lastClr="FFFFFF"/>
                    </a:solidFill>
                    <a:effectLst/>
                    <a:uLnTx/>
                    <a:uFillTx/>
                    <a:latin typeface="Segoe Semibold" pitchFamily="34" charset="0"/>
                  </a:rPr>
                  <a:t>$500-$10,000 per Genome</a:t>
                </a:r>
              </a:p>
            </p:txBody>
          </p:sp>
          <p:sp>
            <p:nvSpPr>
              <p:cNvPr id="166" name="Oval 165"/>
              <p:cNvSpPr/>
              <p:nvPr/>
            </p:nvSpPr>
            <p:spPr>
              <a:xfrm>
                <a:off x="6682240" y="3772877"/>
                <a:ext cx="129396" cy="129396"/>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a:ea typeface="+mn-ea"/>
                  <a:cs typeface="+mn-cs"/>
                </a:endParaRPr>
              </a:p>
            </p:txBody>
          </p:sp>
        </p:grpSp>
        <p:pic>
          <p:nvPicPr>
            <p:cNvPr id="167" name="Picture 1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40517" y="3293724"/>
              <a:ext cx="199929" cy="266502"/>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138" name="Rounded Rectangle 137"/>
          <p:cNvSpPr/>
          <p:nvPr/>
        </p:nvSpPr>
        <p:spPr>
          <a:xfrm>
            <a:off x="533400" y="304800"/>
            <a:ext cx="8153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smtClean="0"/>
              <a:t>Стоимость хранения и вычислений быстро падает</a:t>
            </a:r>
            <a:endParaRPr lang="en-US" sz="3600" dirty="0"/>
          </a:p>
        </p:txBody>
      </p:sp>
    </p:spTree>
    <p:extLst>
      <p:ext uri="{BB962C8B-B14F-4D97-AF65-F5344CB8AC3E}">
        <p14:creationId xmlns:p14="http://schemas.microsoft.com/office/powerpoint/2010/main" val="385009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descr="background2.png"/>
          <p:cNvPicPr>
            <a:picLocks noChangeAspect="1"/>
          </p:cNvPicPr>
          <p:nvPr/>
        </p:nvPicPr>
        <p:blipFill>
          <a:blip r:embed="rId3" cstate="print"/>
          <a:stretch>
            <a:fillRect/>
          </a:stretch>
        </p:blipFill>
        <p:spPr>
          <a:xfrm>
            <a:off x="0" y="862"/>
            <a:ext cx="9142858" cy="6857143"/>
          </a:xfrm>
          <a:prstGeom prst="rect">
            <a:avLst/>
          </a:prstGeom>
          <a:solidFill>
            <a:scrgbClr r="0" g="0" b="0">
              <a:alpha val="10721"/>
            </a:scrgbClr>
          </a:solidFill>
          <a:ln>
            <a:noFill/>
          </a:ln>
        </p:spPr>
      </p:pic>
      <p:sp>
        <p:nvSpPr>
          <p:cNvPr id="38" name="AutoShape 2"/>
          <p:cNvSpPr>
            <a:spLocks noChangeArrowheads="1"/>
          </p:cNvSpPr>
          <p:nvPr/>
        </p:nvSpPr>
        <p:spPr bwMode="auto">
          <a:xfrm>
            <a:off x="6934200" y="1957387"/>
            <a:ext cx="1501769" cy="4214813"/>
          </a:xfrm>
          <a:prstGeom prst="roundRect">
            <a:avLst>
              <a:gd name="adj" fmla="val 16667"/>
            </a:avLst>
          </a:prstGeom>
          <a:solidFill>
            <a:srgbClr val="00B050"/>
          </a:solidFill>
          <a:ln w="3175" algn="ctr">
            <a:solidFill>
              <a:srgbClr val="FFFFFF"/>
            </a:solidFill>
            <a:round/>
            <a:headEnd/>
            <a:tailEnd/>
          </a:ln>
          <a:effectLst/>
        </p:spPr>
        <p:txBody>
          <a:bodyPr wrap="none" anchor="ctr"/>
          <a:lstStyle/>
          <a:p>
            <a:pPr algn="ctr">
              <a:defRPr/>
            </a:pPr>
            <a:endParaRPr lang="en-US">
              <a:effectLst>
                <a:outerShdw blurRad="38100" dist="38100" dir="2700000" algn="tl">
                  <a:srgbClr val="000000">
                    <a:alpha val="43137"/>
                  </a:srgbClr>
                </a:outerShdw>
              </a:effectLst>
              <a:cs typeface="+mn-cs"/>
            </a:endParaRPr>
          </a:p>
        </p:txBody>
      </p:sp>
      <p:sp>
        <p:nvSpPr>
          <p:cNvPr id="5" name="AutoShape 2"/>
          <p:cNvSpPr>
            <a:spLocks noChangeArrowheads="1"/>
          </p:cNvSpPr>
          <p:nvPr/>
        </p:nvSpPr>
        <p:spPr bwMode="auto">
          <a:xfrm>
            <a:off x="5226936" y="1957901"/>
            <a:ext cx="1501769" cy="4214813"/>
          </a:xfrm>
          <a:prstGeom prst="roundRect">
            <a:avLst>
              <a:gd name="adj" fmla="val 16667"/>
            </a:avLst>
          </a:prstGeom>
          <a:gradFill rotWithShape="1">
            <a:gsLst>
              <a:gs pos="0">
                <a:srgbClr val="FFB601"/>
              </a:gs>
              <a:gs pos="50000">
                <a:srgbClr val="FFB601">
                  <a:gamma/>
                  <a:tint val="53725"/>
                  <a:invGamma/>
                </a:srgbClr>
              </a:gs>
              <a:gs pos="100000">
                <a:srgbClr val="FFB601"/>
              </a:gs>
            </a:gsLst>
            <a:lin ang="2700000" scaled="1"/>
          </a:gradFill>
          <a:ln w="3175" algn="ctr">
            <a:solidFill>
              <a:srgbClr val="FFFFFF"/>
            </a:solidFill>
            <a:round/>
            <a:headEnd/>
            <a:tailEnd/>
          </a:ln>
          <a:effectLst/>
        </p:spPr>
        <p:txBody>
          <a:bodyPr wrap="none" anchor="ctr"/>
          <a:lstStyle/>
          <a:p>
            <a:pPr algn="ctr">
              <a:defRPr/>
            </a:pPr>
            <a:endParaRPr lang="en-US">
              <a:effectLst>
                <a:outerShdw blurRad="38100" dist="38100" dir="2700000" algn="tl">
                  <a:srgbClr val="000000">
                    <a:alpha val="43137"/>
                  </a:srgbClr>
                </a:outerShdw>
              </a:effectLst>
              <a:cs typeface="+mn-cs"/>
            </a:endParaRPr>
          </a:p>
        </p:txBody>
      </p:sp>
      <p:sp>
        <p:nvSpPr>
          <p:cNvPr id="6" name="AutoShape 3"/>
          <p:cNvSpPr>
            <a:spLocks noChangeArrowheads="1"/>
          </p:cNvSpPr>
          <p:nvPr/>
        </p:nvSpPr>
        <p:spPr bwMode="auto">
          <a:xfrm>
            <a:off x="3577489" y="1957901"/>
            <a:ext cx="1501770" cy="4214813"/>
          </a:xfrm>
          <a:prstGeom prst="roundRect">
            <a:avLst>
              <a:gd name="adj" fmla="val 16667"/>
            </a:avLst>
          </a:prstGeom>
          <a:gradFill rotWithShape="1">
            <a:gsLst>
              <a:gs pos="0">
                <a:srgbClr val="F67E3C"/>
              </a:gs>
              <a:gs pos="50000">
                <a:srgbClr val="F67E3C">
                  <a:gamma/>
                  <a:tint val="53725"/>
                  <a:invGamma/>
                </a:srgbClr>
              </a:gs>
              <a:gs pos="100000">
                <a:srgbClr val="F67E3C"/>
              </a:gs>
            </a:gsLst>
            <a:lin ang="2700000" scaled="1"/>
          </a:gradFill>
          <a:ln w="3175" algn="ctr">
            <a:solidFill>
              <a:srgbClr val="FFFFFF"/>
            </a:solidFill>
            <a:round/>
            <a:headEnd/>
            <a:tailEnd/>
          </a:ln>
          <a:effectLst/>
        </p:spPr>
        <p:txBody>
          <a:bodyPr wrap="none" anchor="ctr"/>
          <a:lstStyle/>
          <a:p>
            <a:pPr>
              <a:defRPr/>
            </a:pPr>
            <a:endParaRPr lang="en-US">
              <a:effectLst>
                <a:outerShdw blurRad="38100" dist="38100" dir="2700000" algn="tl">
                  <a:srgbClr val="000000">
                    <a:alpha val="43137"/>
                  </a:srgbClr>
                </a:outerShdw>
              </a:effectLst>
              <a:cs typeface="+mn-cs"/>
            </a:endParaRPr>
          </a:p>
        </p:txBody>
      </p:sp>
      <p:sp>
        <p:nvSpPr>
          <p:cNvPr id="7" name="AutoShape 4"/>
          <p:cNvSpPr>
            <a:spLocks noChangeArrowheads="1"/>
          </p:cNvSpPr>
          <p:nvPr/>
        </p:nvSpPr>
        <p:spPr bwMode="auto">
          <a:xfrm>
            <a:off x="1929236" y="1957898"/>
            <a:ext cx="1501770" cy="4254500"/>
          </a:xfrm>
          <a:prstGeom prst="roundRect">
            <a:avLst>
              <a:gd name="adj" fmla="val 16667"/>
            </a:avLst>
          </a:prstGeom>
          <a:gradFill rotWithShape="1">
            <a:gsLst>
              <a:gs pos="0">
                <a:srgbClr val="66CC66"/>
              </a:gs>
              <a:gs pos="50000">
                <a:srgbClr val="66CC66">
                  <a:gamma/>
                  <a:tint val="53725"/>
                  <a:invGamma/>
                </a:srgbClr>
              </a:gs>
              <a:gs pos="100000">
                <a:srgbClr val="66CC66"/>
              </a:gs>
            </a:gsLst>
            <a:lin ang="2700000" scaled="1"/>
          </a:gradFill>
          <a:ln w="3175" algn="ctr">
            <a:solidFill>
              <a:srgbClr val="FFFFFF"/>
            </a:solidFill>
            <a:round/>
            <a:headEnd/>
            <a:tailEnd/>
          </a:ln>
          <a:effectLst/>
        </p:spPr>
        <p:txBody>
          <a:bodyPr wrap="none" anchor="ctr"/>
          <a:lstStyle/>
          <a:p>
            <a:pPr>
              <a:defRPr/>
            </a:pPr>
            <a:endParaRPr lang="en-US">
              <a:effectLst>
                <a:outerShdw blurRad="38100" dist="38100" dir="2700000" algn="tl">
                  <a:srgbClr val="000000">
                    <a:alpha val="43137"/>
                  </a:srgbClr>
                </a:outerShdw>
              </a:effectLst>
              <a:cs typeface="+mn-cs"/>
            </a:endParaRPr>
          </a:p>
        </p:txBody>
      </p:sp>
      <p:pic>
        <p:nvPicPr>
          <p:cNvPr id="8" name="Picture 5" descr="cooltools-1"/>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invGray">
          <a:xfrm>
            <a:off x="542986" y="4101023"/>
            <a:ext cx="1315984" cy="317500"/>
          </a:xfrm>
          <a:prstGeom prst="rect">
            <a:avLst/>
          </a:prstGeom>
          <a:noFill/>
          <a:ln w="12700" algn="ctr">
            <a:noFill/>
            <a:miter lim="800000"/>
            <a:headEnd/>
            <a:tailEnd/>
          </a:ln>
        </p:spPr>
      </p:pic>
      <p:sp>
        <p:nvSpPr>
          <p:cNvPr id="9" name="Rectangle 6"/>
          <p:cNvSpPr>
            <a:spLocks noChangeArrowheads="1"/>
          </p:cNvSpPr>
          <p:nvPr/>
        </p:nvSpPr>
        <p:spPr bwMode="auto">
          <a:xfrm>
            <a:off x="304800" y="5628198"/>
            <a:ext cx="8763000" cy="342900"/>
          </a:xfrm>
          <a:prstGeom prst="rect">
            <a:avLst/>
          </a:prstGeom>
          <a:solidFill>
            <a:srgbClr val="BC0000">
              <a:alpha val="50000"/>
            </a:srgbClr>
          </a:solidFill>
          <a:ln w="12700" algn="ctr">
            <a:noFill/>
            <a:miter lim="800000"/>
            <a:headEnd/>
            <a:tailEnd/>
          </a:ln>
          <a:effectLst/>
        </p:spPr>
        <p:txBody>
          <a:bodyPr wrap="none" anchor="ctr"/>
          <a:lstStyle/>
          <a:p>
            <a:pPr>
              <a:defRPr/>
            </a:pPr>
            <a:endParaRPr lang="en-US">
              <a:effectLst>
                <a:outerShdw blurRad="38100" dist="38100" dir="2700000" algn="tl">
                  <a:srgbClr val="000000">
                    <a:alpha val="43137"/>
                  </a:srgbClr>
                </a:outerShdw>
              </a:effectLst>
              <a:cs typeface="+mn-cs"/>
            </a:endParaRPr>
          </a:p>
        </p:txBody>
      </p:sp>
      <p:pic>
        <p:nvPicPr>
          <p:cNvPr id="10" name="Picture 7" descr="timeline"/>
          <p:cNvPicPr>
            <a:picLocks noChangeAspect="1" noChangeArrowheads="1"/>
          </p:cNvPicPr>
          <p:nvPr/>
        </p:nvPicPr>
        <p:blipFill>
          <a:blip r:embed="rId5" cstate="screen">
            <a:extLst>
              <a:ext uri="{28A0092B-C50C-407E-A947-70E740481C1C}">
                <a14:useLocalDpi xmlns:a14="http://schemas.microsoft.com/office/drawing/2010/main"/>
              </a:ext>
            </a:extLst>
          </a:blip>
          <a:srcRect l="1796" r="4179"/>
          <a:stretch>
            <a:fillRect/>
          </a:stretch>
        </p:blipFill>
        <p:spPr bwMode="auto">
          <a:xfrm>
            <a:off x="304800" y="2367476"/>
            <a:ext cx="8763000" cy="785813"/>
          </a:xfrm>
          <a:prstGeom prst="rect">
            <a:avLst/>
          </a:prstGeom>
          <a:noFill/>
          <a:ln w="9525">
            <a:noFill/>
            <a:miter lim="800000"/>
            <a:headEnd/>
            <a:tailEnd/>
          </a:ln>
        </p:spPr>
      </p:pic>
      <p:pic>
        <p:nvPicPr>
          <p:cNvPr id="11" name="Picture 8" descr="timeline bead orange"/>
          <p:cNvPicPr>
            <a:picLocks noChangeAspect="1" noChangeArrowheads="1"/>
          </p:cNvPicPr>
          <p:nvPr/>
        </p:nvPicPr>
        <p:blipFill>
          <a:blip r:embed="rId6" cstate="print"/>
          <a:srcRect/>
          <a:stretch>
            <a:fillRect/>
          </a:stretch>
        </p:blipFill>
        <p:spPr bwMode="auto">
          <a:xfrm>
            <a:off x="3859743" y="2276986"/>
            <a:ext cx="936075" cy="971550"/>
          </a:xfrm>
          <a:prstGeom prst="rect">
            <a:avLst/>
          </a:prstGeom>
          <a:noFill/>
          <a:ln w="9525">
            <a:noFill/>
            <a:miter lim="800000"/>
            <a:headEnd/>
            <a:tailEnd/>
          </a:ln>
        </p:spPr>
      </p:pic>
      <p:pic>
        <p:nvPicPr>
          <p:cNvPr id="12" name="Picture 9" descr="8-00003_Slide03-sun"/>
          <p:cNvPicPr>
            <a:picLocks noChangeAspect="1" noChangeArrowheads="1"/>
          </p:cNvPicPr>
          <p:nvPr/>
        </p:nvPicPr>
        <p:blipFill>
          <a:blip r:embed="rId7" cstate="print"/>
          <a:srcRect/>
          <a:stretch>
            <a:fillRect/>
          </a:stretch>
        </p:blipFill>
        <p:spPr bwMode="auto">
          <a:xfrm>
            <a:off x="4178912" y="3237423"/>
            <a:ext cx="300116" cy="666750"/>
          </a:xfrm>
          <a:prstGeom prst="rect">
            <a:avLst/>
          </a:prstGeom>
          <a:noFill/>
          <a:ln w="9525">
            <a:noFill/>
            <a:miter lim="800000"/>
            <a:headEnd/>
            <a:tailEnd/>
          </a:ln>
        </p:spPr>
      </p:pic>
      <p:pic>
        <p:nvPicPr>
          <p:cNvPr id="13" name="Picture 10" descr="cooltools-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invGray">
          <a:xfrm>
            <a:off x="2456821" y="2008698"/>
            <a:ext cx="445410" cy="260350"/>
          </a:xfrm>
          <a:prstGeom prst="rect">
            <a:avLst/>
          </a:prstGeom>
          <a:noFill/>
          <a:ln w="12700" algn="ctr">
            <a:noFill/>
            <a:miter lim="800000"/>
            <a:headEnd/>
            <a:tailEnd/>
          </a:ln>
        </p:spPr>
      </p:pic>
      <p:pic>
        <p:nvPicPr>
          <p:cNvPr id="14" name="Picture 11" descr="cooltools-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invGray">
          <a:xfrm>
            <a:off x="4094355" y="2008700"/>
            <a:ext cx="468038" cy="257175"/>
          </a:xfrm>
          <a:prstGeom prst="rect">
            <a:avLst/>
          </a:prstGeom>
          <a:noFill/>
          <a:ln w="12700" algn="ctr">
            <a:noFill/>
            <a:miter lim="800000"/>
            <a:headEnd/>
            <a:tailEnd/>
          </a:ln>
        </p:spPr>
      </p:pic>
      <p:pic>
        <p:nvPicPr>
          <p:cNvPr id="15" name="Picture 12" descr="cooltools-1"/>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invGray">
          <a:xfrm>
            <a:off x="5748564" y="2008700"/>
            <a:ext cx="457319" cy="252413"/>
          </a:xfrm>
          <a:prstGeom prst="rect">
            <a:avLst/>
          </a:prstGeom>
          <a:noFill/>
          <a:ln w="12700" algn="ctr">
            <a:noFill/>
            <a:miter lim="800000"/>
            <a:headEnd/>
            <a:tailEnd/>
          </a:ln>
        </p:spPr>
      </p:pic>
      <p:pic>
        <p:nvPicPr>
          <p:cNvPr id="16" name="Picture 13" descr="cooltools-2"/>
          <p:cNvPicPr>
            <a:picLocks noChangeAspect="1" noChangeArrowheads="1"/>
          </p:cNvPicPr>
          <p:nvPr/>
        </p:nvPicPr>
        <p:blipFill>
          <a:blip r:embed="rId11" cstate="screen">
            <a:lum bright="100000"/>
            <a:extLst>
              <a:ext uri="{28A0092B-C50C-407E-A947-70E740481C1C}">
                <a14:useLocalDpi xmlns:a14="http://schemas.microsoft.com/office/drawing/2010/main"/>
              </a:ext>
            </a:extLst>
          </a:blip>
          <a:srcRect/>
          <a:stretch>
            <a:fillRect/>
          </a:stretch>
        </p:blipFill>
        <p:spPr bwMode="invGray">
          <a:xfrm>
            <a:off x="694237" y="4645539"/>
            <a:ext cx="1155207" cy="250825"/>
          </a:xfrm>
          <a:prstGeom prst="rect">
            <a:avLst/>
          </a:prstGeom>
          <a:noFill/>
          <a:ln w="12700" algn="ctr">
            <a:noFill/>
            <a:miter lim="800000"/>
            <a:headEnd/>
            <a:tailEnd/>
          </a:ln>
        </p:spPr>
      </p:pic>
      <p:pic>
        <p:nvPicPr>
          <p:cNvPr id="17" name="Picture 14" descr="cooltools-1"/>
          <p:cNvPicPr>
            <a:picLocks noChangeAspect="1" noChangeArrowheads="1"/>
          </p:cNvPicPr>
          <p:nvPr/>
        </p:nvPicPr>
        <p:blipFill>
          <a:blip r:embed="rId12" cstate="print">
            <a:lum bright="100000"/>
          </a:blip>
          <a:srcRect/>
          <a:stretch>
            <a:fillRect/>
          </a:stretch>
        </p:blipFill>
        <p:spPr bwMode="invGray">
          <a:xfrm>
            <a:off x="1450479" y="5159886"/>
            <a:ext cx="398964" cy="233362"/>
          </a:xfrm>
          <a:prstGeom prst="rect">
            <a:avLst/>
          </a:prstGeom>
          <a:noFill/>
          <a:ln w="12700" algn="ctr">
            <a:noFill/>
            <a:miter lim="800000"/>
            <a:headEnd/>
            <a:tailEnd/>
          </a:ln>
        </p:spPr>
      </p:pic>
      <p:pic>
        <p:nvPicPr>
          <p:cNvPr id="18" name="Picture 15" descr="cooltools-2"/>
          <p:cNvPicPr>
            <a:picLocks noChangeAspect="1" noChangeArrowheads="1"/>
          </p:cNvPicPr>
          <p:nvPr/>
        </p:nvPicPr>
        <p:blipFill>
          <a:blip r:embed="rId13" cstate="print">
            <a:lum bright="100000"/>
          </a:blip>
          <a:srcRect/>
          <a:stretch>
            <a:fillRect/>
          </a:stretch>
        </p:blipFill>
        <p:spPr bwMode="invGray">
          <a:xfrm>
            <a:off x="872877" y="5682176"/>
            <a:ext cx="976567" cy="233363"/>
          </a:xfrm>
          <a:prstGeom prst="rect">
            <a:avLst/>
          </a:prstGeom>
          <a:noFill/>
          <a:ln w="12700" algn="ctr">
            <a:noFill/>
            <a:miter lim="800000"/>
            <a:headEnd/>
            <a:tailEnd/>
          </a:ln>
        </p:spPr>
      </p:pic>
      <p:pic>
        <p:nvPicPr>
          <p:cNvPr id="19" name="Picture 16" descr="cooltools-2"/>
          <p:cNvPicPr>
            <a:picLocks noChangeAspect="1" noChangeArrowheads="1"/>
          </p:cNvPicPr>
          <p:nvPr/>
        </p:nvPicPr>
        <p:blipFill>
          <a:blip r:embed="rId14" cstate="print"/>
          <a:srcRect/>
          <a:stretch>
            <a:fillRect/>
          </a:stretch>
        </p:blipFill>
        <p:spPr bwMode="invGray">
          <a:xfrm>
            <a:off x="2035230" y="4140711"/>
            <a:ext cx="1289782" cy="265112"/>
          </a:xfrm>
          <a:prstGeom prst="rect">
            <a:avLst/>
          </a:prstGeom>
          <a:noFill/>
          <a:ln w="12700" algn="ctr">
            <a:noFill/>
            <a:miter lim="800000"/>
            <a:headEnd/>
            <a:tailEnd/>
          </a:ln>
        </p:spPr>
      </p:pic>
      <p:pic>
        <p:nvPicPr>
          <p:cNvPr id="20" name="Picture 17" descr="cooltools-1"/>
          <p:cNvPicPr>
            <a:picLocks noChangeAspect="1" noChangeArrowheads="1"/>
          </p:cNvPicPr>
          <p:nvPr/>
        </p:nvPicPr>
        <p:blipFill>
          <a:blip r:embed="rId15" cstate="print"/>
          <a:srcRect/>
          <a:stretch>
            <a:fillRect/>
          </a:stretch>
        </p:blipFill>
        <p:spPr bwMode="invGray">
          <a:xfrm>
            <a:off x="3764467" y="4132776"/>
            <a:ext cx="1129007" cy="206375"/>
          </a:xfrm>
          <a:prstGeom prst="rect">
            <a:avLst/>
          </a:prstGeom>
          <a:noFill/>
          <a:ln w="12700" algn="ctr">
            <a:noFill/>
            <a:miter lim="800000"/>
            <a:headEnd/>
            <a:tailEnd/>
          </a:ln>
        </p:spPr>
      </p:pic>
      <p:pic>
        <p:nvPicPr>
          <p:cNvPr id="21" name="Picture 20" descr="cooltools-2"/>
          <p:cNvPicPr>
            <a:picLocks noChangeAspect="1" noChangeArrowheads="1"/>
          </p:cNvPicPr>
          <p:nvPr/>
        </p:nvPicPr>
        <p:blipFill>
          <a:blip r:embed="rId16" cstate="screen">
            <a:lum bright="-100000"/>
            <a:extLst>
              <a:ext uri="{28A0092B-C50C-407E-A947-70E740481C1C}">
                <a14:useLocalDpi xmlns:a14="http://schemas.microsoft.com/office/drawing/2010/main"/>
              </a:ext>
            </a:extLst>
          </a:blip>
          <a:srcRect/>
          <a:stretch>
            <a:fillRect/>
          </a:stretch>
        </p:blipFill>
        <p:spPr bwMode="invGray">
          <a:xfrm>
            <a:off x="5477032" y="4636011"/>
            <a:ext cx="1001576" cy="303212"/>
          </a:xfrm>
          <a:prstGeom prst="rect">
            <a:avLst/>
          </a:prstGeom>
          <a:noFill/>
          <a:ln w="12700" algn="ctr">
            <a:noFill/>
            <a:miter lim="800000"/>
            <a:headEnd/>
            <a:tailEnd/>
          </a:ln>
        </p:spPr>
      </p:pic>
      <p:pic>
        <p:nvPicPr>
          <p:cNvPr id="25" name="Picture 24" descr="cooltools-2"/>
          <p:cNvPicPr>
            <a:picLocks noChangeAspect="1" noChangeArrowheads="1"/>
          </p:cNvPicPr>
          <p:nvPr/>
        </p:nvPicPr>
        <p:blipFill>
          <a:blip r:embed="rId17" cstate="print"/>
          <a:srcRect/>
          <a:stretch>
            <a:fillRect/>
          </a:stretch>
        </p:blipFill>
        <p:spPr bwMode="invGray">
          <a:xfrm>
            <a:off x="2282943" y="5731389"/>
            <a:ext cx="899156" cy="136525"/>
          </a:xfrm>
          <a:prstGeom prst="rect">
            <a:avLst/>
          </a:prstGeom>
          <a:noFill/>
          <a:ln w="12700" algn="ctr">
            <a:noFill/>
            <a:miter lim="800000"/>
            <a:headEnd/>
            <a:tailEnd/>
          </a:ln>
        </p:spPr>
      </p:pic>
      <p:pic>
        <p:nvPicPr>
          <p:cNvPr id="26" name="Picture 25" descr="cooltools-1"/>
          <p:cNvPicPr>
            <a:picLocks noChangeAspect="1" noChangeArrowheads="1"/>
          </p:cNvPicPr>
          <p:nvPr/>
        </p:nvPicPr>
        <p:blipFill>
          <a:blip r:embed="rId18" cstate="print"/>
          <a:srcRect/>
          <a:stretch>
            <a:fillRect/>
          </a:stretch>
        </p:blipFill>
        <p:spPr bwMode="invGray">
          <a:xfrm>
            <a:off x="3933581" y="5715514"/>
            <a:ext cx="806263" cy="168275"/>
          </a:xfrm>
          <a:prstGeom prst="rect">
            <a:avLst/>
          </a:prstGeom>
          <a:noFill/>
          <a:ln w="12700" algn="ctr">
            <a:noFill/>
            <a:miter lim="800000"/>
            <a:headEnd/>
            <a:tailEnd/>
          </a:ln>
        </p:spPr>
      </p:pic>
      <p:pic>
        <p:nvPicPr>
          <p:cNvPr id="27" name="Picture 26" descr="cooltools-2"/>
          <p:cNvPicPr>
            <a:picLocks noChangeAspect="1" noChangeArrowheads="1"/>
          </p:cNvPicPr>
          <p:nvPr/>
        </p:nvPicPr>
        <p:blipFill>
          <a:blip r:embed="rId19" cstate="print"/>
          <a:srcRect/>
          <a:stretch>
            <a:fillRect/>
          </a:stretch>
        </p:blipFill>
        <p:spPr bwMode="invGray">
          <a:xfrm>
            <a:off x="5330546" y="5713923"/>
            <a:ext cx="1317174" cy="173038"/>
          </a:xfrm>
          <a:prstGeom prst="rect">
            <a:avLst/>
          </a:prstGeom>
          <a:noFill/>
          <a:ln w="12700" algn="ctr">
            <a:noFill/>
            <a:miter lim="800000"/>
            <a:headEnd/>
            <a:tailEnd/>
          </a:ln>
        </p:spPr>
      </p:pic>
      <p:pic>
        <p:nvPicPr>
          <p:cNvPr id="28" name="Picture 27" descr="cooltools-2"/>
          <p:cNvPicPr>
            <a:picLocks noChangeAspect="1" noChangeArrowheads="1"/>
          </p:cNvPicPr>
          <p:nvPr/>
        </p:nvPicPr>
        <p:blipFill>
          <a:blip r:embed="rId16" cstate="screen">
            <a:lum bright="-100000"/>
            <a:extLst>
              <a:ext uri="{28A0092B-C50C-407E-A947-70E740481C1C}">
                <a14:useLocalDpi xmlns:a14="http://schemas.microsoft.com/office/drawing/2010/main"/>
              </a:ext>
            </a:extLst>
          </a:blip>
          <a:srcRect/>
          <a:stretch>
            <a:fillRect/>
          </a:stretch>
        </p:blipFill>
        <p:spPr bwMode="invGray">
          <a:xfrm>
            <a:off x="3827586" y="4636011"/>
            <a:ext cx="1001577" cy="303212"/>
          </a:xfrm>
          <a:prstGeom prst="rect">
            <a:avLst/>
          </a:prstGeom>
          <a:noFill/>
          <a:ln w="12700" algn="ctr">
            <a:noFill/>
            <a:miter lim="800000"/>
            <a:headEnd/>
            <a:tailEnd/>
          </a:ln>
        </p:spPr>
      </p:pic>
      <p:pic>
        <p:nvPicPr>
          <p:cNvPr id="29" name="Picture 28" descr="cooltools-2"/>
          <p:cNvPicPr>
            <a:picLocks noChangeAspect="1" noChangeArrowheads="1"/>
          </p:cNvPicPr>
          <p:nvPr/>
        </p:nvPicPr>
        <p:blipFill>
          <a:blip r:embed="rId16" cstate="screen">
            <a:lum bright="-100000"/>
            <a:extLst>
              <a:ext uri="{28A0092B-C50C-407E-A947-70E740481C1C}">
                <a14:useLocalDpi xmlns:a14="http://schemas.microsoft.com/office/drawing/2010/main"/>
              </a:ext>
            </a:extLst>
          </a:blip>
          <a:srcRect/>
          <a:stretch>
            <a:fillRect/>
          </a:stretch>
        </p:blipFill>
        <p:spPr bwMode="invGray">
          <a:xfrm>
            <a:off x="2179331" y="4636011"/>
            <a:ext cx="1001577" cy="303212"/>
          </a:xfrm>
          <a:prstGeom prst="rect">
            <a:avLst/>
          </a:prstGeom>
          <a:noFill/>
          <a:ln w="12700" algn="ctr">
            <a:noFill/>
            <a:miter lim="800000"/>
            <a:headEnd/>
            <a:tailEnd/>
          </a:ln>
        </p:spPr>
      </p:pic>
      <p:pic>
        <p:nvPicPr>
          <p:cNvPr id="30" name="Picture 29" descr="timeline bead yellow"/>
          <p:cNvPicPr>
            <a:picLocks noChangeArrowheads="1"/>
          </p:cNvPicPr>
          <p:nvPr/>
        </p:nvPicPr>
        <p:blipFill>
          <a:blip r:embed="rId20" cstate="print"/>
          <a:srcRect/>
          <a:stretch>
            <a:fillRect/>
          </a:stretch>
        </p:blipFill>
        <p:spPr bwMode="auto">
          <a:xfrm>
            <a:off x="5509186" y="2280164"/>
            <a:ext cx="939648" cy="968375"/>
          </a:xfrm>
          <a:prstGeom prst="rect">
            <a:avLst/>
          </a:prstGeom>
          <a:noFill/>
          <a:ln w="9525">
            <a:noFill/>
            <a:miter lim="800000"/>
            <a:headEnd/>
            <a:tailEnd/>
          </a:ln>
        </p:spPr>
      </p:pic>
      <p:pic>
        <p:nvPicPr>
          <p:cNvPr id="31" name="Picture 30" descr="timeline bead green"/>
          <p:cNvPicPr>
            <a:picLocks noChangeArrowheads="1"/>
          </p:cNvPicPr>
          <p:nvPr/>
        </p:nvPicPr>
        <p:blipFill>
          <a:blip r:embed="rId21" cstate="print"/>
          <a:srcRect/>
          <a:stretch>
            <a:fillRect/>
          </a:stretch>
        </p:blipFill>
        <p:spPr bwMode="auto">
          <a:xfrm>
            <a:off x="2211488" y="2276986"/>
            <a:ext cx="939647" cy="971550"/>
          </a:xfrm>
          <a:prstGeom prst="rect">
            <a:avLst/>
          </a:prstGeom>
          <a:noFill/>
          <a:ln w="9525">
            <a:noFill/>
            <a:miter lim="800000"/>
            <a:headEnd/>
            <a:tailEnd/>
          </a:ln>
        </p:spPr>
      </p:pic>
      <p:pic>
        <p:nvPicPr>
          <p:cNvPr id="32" name="Picture 52" descr="Headline: New Cray Y-MP C90 Supercomputer. Size 6kb"/>
          <p:cNvPicPr>
            <a:picLocks noChangeAspect="1" noChangeArrowheads="1"/>
          </p:cNvPicPr>
          <p:nvPr/>
        </p:nvPicPr>
        <p:blipFill>
          <a:blip r:embed="rId22" cstate="print"/>
          <a:srcRect/>
          <a:stretch>
            <a:fillRect/>
          </a:stretch>
        </p:blipFill>
        <p:spPr bwMode="auto">
          <a:xfrm>
            <a:off x="2400845" y="3229486"/>
            <a:ext cx="624050" cy="785812"/>
          </a:xfrm>
          <a:prstGeom prst="rect">
            <a:avLst/>
          </a:prstGeom>
          <a:noFill/>
          <a:ln w="9525">
            <a:noFill/>
            <a:miter lim="800000"/>
            <a:headEnd/>
            <a:tailEnd/>
          </a:ln>
        </p:spPr>
      </p:pic>
      <p:grpSp>
        <p:nvGrpSpPr>
          <p:cNvPr id="33" name="Group 27"/>
          <p:cNvGrpSpPr>
            <a:grpSpLocks/>
          </p:cNvGrpSpPr>
          <p:nvPr/>
        </p:nvGrpSpPr>
        <p:grpSpPr bwMode="auto">
          <a:xfrm>
            <a:off x="5575879" y="3307273"/>
            <a:ext cx="759817" cy="566738"/>
            <a:chOff x="7215206" y="3857628"/>
            <a:chExt cx="1666887" cy="1089429"/>
          </a:xfrm>
        </p:grpSpPr>
        <p:pic>
          <p:nvPicPr>
            <p:cNvPr id="34" name="Picture 16" descr="1uServer.jpg"/>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215206" y="4401984"/>
              <a:ext cx="1666887" cy="545073"/>
            </a:xfrm>
            <a:prstGeom prst="rect">
              <a:avLst/>
            </a:prstGeom>
            <a:noFill/>
            <a:ln w="9525">
              <a:noFill/>
              <a:miter lim="800000"/>
              <a:headEnd/>
              <a:tailEnd/>
            </a:ln>
          </p:spPr>
        </p:pic>
        <p:pic>
          <p:nvPicPr>
            <p:cNvPr id="35" name="Picture 17" descr="1uServer.jpg"/>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215206" y="4143380"/>
              <a:ext cx="1666887" cy="545073"/>
            </a:xfrm>
            <a:prstGeom prst="rect">
              <a:avLst/>
            </a:prstGeom>
            <a:noFill/>
            <a:ln w="9525">
              <a:noFill/>
              <a:miter lim="800000"/>
              <a:headEnd/>
              <a:tailEnd/>
            </a:ln>
          </p:spPr>
        </p:pic>
        <p:pic>
          <p:nvPicPr>
            <p:cNvPr id="36" name="Picture 18" descr="1uServer.jpg"/>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215206" y="3857628"/>
              <a:ext cx="1666887" cy="545073"/>
            </a:xfrm>
            <a:prstGeom prst="rect">
              <a:avLst/>
            </a:prstGeom>
            <a:noFill/>
            <a:ln w="9525">
              <a:noFill/>
              <a:miter lim="800000"/>
              <a:headEnd/>
              <a:tailEnd/>
            </a:ln>
          </p:spPr>
        </p:pic>
      </p:grpSp>
      <p:sp>
        <p:nvSpPr>
          <p:cNvPr id="37" name="Text Box 40"/>
          <p:cNvSpPr txBox="1">
            <a:spLocks noChangeArrowheads="1"/>
          </p:cNvSpPr>
          <p:nvPr/>
        </p:nvSpPr>
        <p:spPr bwMode="auto">
          <a:xfrm>
            <a:off x="5410339" y="3985138"/>
            <a:ext cx="1261200" cy="369332"/>
          </a:xfrm>
          <a:prstGeom prst="rect">
            <a:avLst/>
          </a:prstGeom>
          <a:noFill/>
          <a:ln w="9525">
            <a:noFill/>
            <a:miter lim="800000"/>
            <a:headEnd/>
            <a:tailEnd/>
          </a:ln>
        </p:spPr>
        <p:txBody>
          <a:bodyPr>
            <a:spAutoFit/>
          </a:bodyPr>
          <a:lstStyle/>
          <a:p>
            <a:r>
              <a:rPr lang="en-US" dirty="0">
                <a:solidFill>
                  <a:srgbClr val="4D4D4D"/>
                </a:solidFill>
                <a:latin typeface="Calibri" pitchFamily="34" charset="0"/>
                <a:ea typeface="Arial Unicode MS" pitchFamily="34" charset="-128"/>
                <a:cs typeface="Arial Unicode MS" pitchFamily="34" charset="-128"/>
              </a:rPr>
              <a:t>X64 Server</a:t>
            </a:r>
          </a:p>
        </p:txBody>
      </p:sp>
      <p:sp>
        <p:nvSpPr>
          <p:cNvPr id="2" name="TextBox 1"/>
          <p:cNvSpPr txBox="1"/>
          <p:nvPr/>
        </p:nvSpPr>
        <p:spPr>
          <a:xfrm>
            <a:off x="2191658" y="5105400"/>
            <a:ext cx="1040349" cy="221599"/>
          </a:xfrm>
          <a:prstGeom prst="rect">
            <a:avLst/>
          </a:prstGeom>
          <a:noFill/>
        </p:spPr>
        <p:txBody>
          <a:bodyPr wrap="none" lIns="0" tIns="0" rIns="0" bIns="0" rtlCol="0">
            <a:spAutoFit/>
          </a:bodyPr>
          <a:lstStyle/>
          <a:p>
            <a:pPr>
              <a:lnSpc>
                <a:spcPct val="90000"/>
              </a:lnSpc>
            </a:pPr>
            <a:r>
              <a:rPr lang="en-US" sz="1600" dirty="0" smtClean="0"/>
              <a:t>$40,000,000</a:t>
            </a:r>
          </a:p>
        </p:txBody>
      </p:sp>
      <p:sp>
        <p:nvSpPr>
          <p:cNvPr id="3" name="TextBox 2"/>
          <p:cNvSpPr txBox="1"/>
          <p:nvPr/>
        </p:nvSpPr>
        <p:spPr>
          <a:xfrm>
            <a:off x="3791858" y="5105400"/>
            <a:ext cx="982641" cy="443198"/>
          </a:xfrm>
          <a:prstGeom prst="rect">
            <a:avLst/>
          </a:prstGeom>
          <a:noFill/>
        </p:spPr>
        <p:txBody>
          <a:bodyPr wrap="none" lIns="0" tIns="0" rIns="0" bIns="0" rtlCol="0">
            <a:spAutoFit/>
          </a:bodyPr>
          <a:lstStyle/>
          <a:p>
            <a:pPr algn="ctr">
              <a:lnSpc>
                <a:spcPct val="90000"/>
              </a:lnSpc>
            </a:pPr>
            <a:r>
              <a:rPr lang="en-US" sz="1600" dirty="0" smtClean="0"/>
              <a:t>$1,000,000 </a:t>
            </a:r>
          </a:p>
          <a:p>
            <a:pPr algn="ctr">
              <a:lnSpc>
                <a:spcPct val="90000"/>
              </a:lnSpc>
            </a:pPr>
            <a:r>
              <a:rPr lang="en-US" sz="1600" dirty="0" smtClean="0"/>
              <a:t>(40x drop)</a:t>
            </a:r>
          </a:p>
        </p:txBody>
      </p:sp>
      <p:sp>
        <p:nvSpPr>
          <p:cNvPr id="4" name="TextBox 3"/>
          <p:cNvSpPr txBox="1"/>
          <p:nvPr/>
        </p:nvSpPr>
        <p:spPr>
          <a:xfrm>
            <a:off x="5493978" y="5105400"/>
            <a:ext cx="964880" cy="443198"/>
          </a:xfrm>
          <a:prstGeom prst="rect">
            <a:avLst/>
          </a:prstGeom>
          <a:noFill/>
        </p:spPr>
        <p:txBody>
          <a:bodyPr wrap="none" lIns="0" tIns="0" rIns="0" bIns="0" rtlCol="0">
            <a:spAutoFit/>
          </a:bodyPr>
          <a:lstStyle/>
          <a:p>
            <a:pPr algn="ctr">
              <a:lnSpc>
                <a:spcPct val="90000"/>
              </a:lnSpc>
            </a:pPr>
            <a:r>
              <a:rPr lang="en-US" sz="1600" dirty="0" smtClean="0"/>
              <a:t>&lt; $4,000 </a:t>
            </a:r>
          </a:p>
          <a:p>
            <a:pPr algn="ctr">
              <a:lnSpc>
                <a:spcPct val="90000"/>
              </a:lnSpc>
            </a:pPr>
            <a:r>
              <a:rPr lang="en-US" sz="1600" dirty="0" smtClean="0"/>
              <a:t>(250x drop)</a:t>
            </a:r>
          </a:p>
        </p:txBody>
      </p:sp>
      <p:pic>
        <p:nvPicPr>
          <p:cNvPr id="42" name="Picture 41" descr="cooltools-2"/>
          <p:cNvPicPr>
            <a:picLocks noChangeAspect="1" noChangeArrowheads="1"/>
          </p:cNvPicPr>
          <p:nvPr/>
        </p:nvPicPr>
        <p:blipFill>
          <a:blip r:embed="rId19" cstate="print"/>
          <a:srcRect/>
          <a:stretch>
            <a:fillRect/>
          </a:stretch>
        </p:blipFill>
        <p:spPr bwMode="invGray">
          <a:xfrm>
            <a:off x="7037810" y="5713409"/>
            <a:ext cx="1317174" cy="173038"/>
          </a:xfrm>
          <a:prstGeom prst="rect">
            <a:avLst/>
          </a:prstGeom>
          <a:noFill/>
          <a:ln w="12700" algn="ctr">
            <a:noFill/>
            <a:miter lim="800000"/>
            <a:headEnd/>
            <a:tailEnd/>
          </a:ln>
        </p:spPr>
      </p:pic>
      <p:pic>
        <p:nvPicPr>
          <p:cNvPr id="43" name="Picture 42" descr="timeline bead yellow"/>
          <p:cNvPicPr>
            <a:picLocks noChangeArrowheads="1"/>
          </p:cNvPicPr>
          <p:nvPr/>
        </p:nvPicPr>
        <p:blipFill>
          <a:blip r:embed="rId20" cstate="print"/>
          <a:srcRect/>
          <a:stretch>
            <a:fillRect/>
          </a:stretch>
        </p:blipFill>
        <p:spPr bwMode="auto">
          <a:xfrm>
            <a:off x="7216450" y="2279650"/>
            <a:ext cx="939648" cy="968375"/>
          </a:xfrm>
          <a:prstGeom prst="rect">
            <a:avLst/>
          </a:prstGeom>
          <a:noFill/>
          <a:ln w="9525">
            <a:noFill/>
            <a:miter lim="800000"/>
            <a:headEnd/>
            <a:tailEnd/>
          </a:ln>
        </p:spPr>
      </p:pic>
      <p:sp>
        <p:nvSpPr>
          <p:cNvPr id="48" name="Text Box 40"/>
          <p:cNvSpPr txBox="1">
            <a:spLocks noChangeArrowheads="1"/>
          </p:cNvSpPr>
          <p:nvPr/>
        </p:nvSpPr>
        <p:spPr bwMode="auto">
          <a:xfrm>
            <a:off x="7086600" y="3984624"/>
            <a:ext cx="1261200" cy="369332"/>
          </a:xfrm>
          <a:prstGeom prst="rect">
            <a:avLst/>
          </a:prstGeom>
          <a:noFill/>
          <a:ln w="9525">
            <a:noFill/>
            <a:miter lim="800000"/>
            <a:headEnd/>
            <a:tailEnd/>
          </a:ln>
        </p:spPr>
        <p:txBody>
          <a:bodyPr>
            <a:spAutoFit/>
          </a:bodyPr>
          <a:lstStyle/>
          <a:p>
            <a:pPr algn="ctr"/>
            <a:r>
              <a:rPr lang="en-US" dirty="0" smtClean="0">
                <a:solidFill>
                  <a:srgbClr val="4D4D4D"/>
                </a:solidFill>
                <a:latin typeface="Calibri" pitchFamily="34" charset="0"/>
                <a:ea typeface="Arial Unicode MS" pitchFamily="34" charset="-128"/>
                <a:cs typeface="Arial Unicode MS" pitchFamily="34" charset="-128"/>
              </a:rPr>
              <a:t>Cloud</a:t>
            </a:r>
            <a:endParaRPr lang="en-US" dirty="0">
              <a:solidFill>
                <a:srgbClr val="4D4D4D"/>
              </a:solidFill>
              <a:latin typeface="Calibri" pitchFamily="34" charset="0"/>
              <a:ea typeface="Arial Unicode MS" pitchFamily="34" charset="-128"/>
              <a:cs typeface="Arial Unicode MS" pitchFamily="34" charset="-128"/>
            </a:endParaRPr>
          </a:p>
        </p:txBody>
      </p:sp>
      <p:sp>
        <p:nvSpPr>
          <p:cNvPr id="49" name="TextBox 48"/>
          <p:cNvSpPr txBox="1"/>
          <p:nvPr/>
        </p:nvSpPr>
        <p:spPr>
          <a:xfrm>
            <a:off x="7077811" y="5104886"/>
            <a:ext cx="1211743" cy="443198"/>
          </a:xfrm>
          <a:prstGeom prst="rect">
            <a:avLst/>
          </a:prstGeom>
          <a:noFill/>
        </p:spPr>
        <p:txBody>
          <a:bodyPr wrap="none" lIns="0" tIns="0" rIns="0" bIns="0" rtlCol="0">
            <a:spAutoFit/>
          </a:bodyPr>
          <a:lstStyle/>
          <a:p>
            <a:pPr algn="ctr">
              <a:lnSpc>
                <a:spcPct val="90000"/>
              </a:lnSpc>
            </a:pPr>
            <a:r>
              <a:rPr lang="en-US" sz="1600" dirty="0" smtClean="0"/>
              <a:t>~$.10/</a:t>
            </a:r>
            <a:r>
              <a:rPr lang="en-US" sz="1600" dirty="0" err="1" smtClean="0"/>
              <a:t>hr</a:t>
            </a:r>
            <a:r>
              <a:rPr lang="en-US" sz="1600" dirty="0" smtClean="0"/>
              <a:t>/core </a:t>
            </a:r>
          </a:p>
          <a:p>
            <a:pPr algn="ctr">
              <a:lnSpc>
                <a:spcPct val="90000"/>
              </a:lnSpc>
            </a:pPr>
            <a:endParaRPr lang="en-US" sz="1600" dirty="0" smtClean="0"/>
          </a:p>
        </p:txBody>
      </p:sp>
      <p:sp>
        <p:nvSpPr>
          <p:cNvPr id="22" name="TextBox 21"/>
          <p:cNvSpPr txBox="1"/>
          <p:nvPr/>
        </p:nvSpPr>
        <p:spPr>
          <a:xfrm>
            <a:off x="7305777" y="1950240"/>
            <a:ext cx="781240" cy="369332"/>
          </a:xfrm>
          <a:prstGeom prst="rect">
            <a:avLst/>
          </a:prstGeom>
          <a:noFill/>
        </p:spPr>
        <p:txBody>
          <a:bodyPr wrap="none" rtlCol="0">
            <a:spAutoFit/>
          </a:bodyPr>
          <a:lstStyle/>
          <a:p>
            <a:r>
              <a:rPr lang="en-US" dirty="0" smtClean="0">
                <a:latin typeface="Segoe UI" pitchFamily="34" charset="0"/>
                <a:ea typeface="Segoe UI" pitchFamily="34" charset="0"/>
                <a:cs typeface="Segoe UI" pitchFamily="34" charset="0"/>
              </a:rPr>
              <a:t>Today</a:t>
            </a:r>
            <a:endParaRPr lang="en-US" dirty="0">
              <a:latin typeface="Segoe UI" pitchFamily="34" charset="0"/>
              <a:ea typeface="Segoe UI" pitchFamily="34" charset="0"/>
              <a:cs typeface="Segoe UI" pitchFamily="34" charset="0"/>
            </a:endParaRPr>
          </a:p>
        </p:txBody>
      </p:sp>
      <p:pic>
        <p:nvPicPr>
          <p:cNvPr id="1026"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51781" y="3373071"/>
            <a:ext cx="925081" cy="33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22887" y="3642208"/>
            <a:ext cx="948894" cy="167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Rounded Rectangle 45"/>
          <p:cNvSpPr/>
          <p:nvPr/>
        </p:nvSpPr>
        <p:spPr>
          <a:xfrm>
            <a:off x="838200" y="346625"/>
            <a:ext cx="7391400" cy="567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smtClean="0"/>
              <a:t>Демократизация вычислений</a:t>
            </a:r>
            <a:endParaRPr lang="en-US" sz="3600" dirty="0"/>
          </a:p>
        </p:txBody>
      </p:sp>
    </p:spTree>
    <p:extLst>
      <p:ext uri="{BB962C8B-B14F-4D97-AF65-F5344CB8AC3E}">
        <p14:creationId xmlns:p14="http://schemas.microsoft.com/office/powerpoint/2010/main" val="4109694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background2.png"/>
          <p:cNvPicPr>
            <a:picLocks noChangeAspect="1"/>
          </p:cNvPicPr>
          <p:nvPr/>
        </p:nvPicPr>
        <p:blipFill>
          <a:blip r:embed="rId3" cstate="print"/>
          <a:stretch>
            <a:fillRect/>
          </a:stretch>
        </p:blipFill>
        <p:spPr>
          <a:xfrm>
            <a:off x="0" y="862"/>
            <a:ext cx="9142858" cy="6857143"/>
          </a:xfrm>
          <a:prstGeom prst="rect">
            <a:avLst/>
          </a:prstGeom>
          <a:solidFill>
            <a:scrgbClr r="0" g="0" b="0">
              <a:alpha val="10721"/>
            </a:scrgbClr>
          </a:solidFill>
          <a:ln>
            <a:noFill/>
          </a:ln>
        </p:spPr>
      </p:pic>
      <p:sp>
        <p:nvSpPr>
          <p:cNvPr id="61" name="Rectangle 60"/>
          <p:cNvSpPr/>
          <p:nvPr/>
        </p:nvSpPr>
        <p:spPr>
          <a:xfrm>
            <a:off x="838200" y="968694"/>
            <a:ext cx="7391400" cy="566070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8"/>
          <p:cNvGrpSpPr/>
          <p:nvPr/>
        </p:nvGrpSpPr>
        <p:grpSpPr>
          <a:xfrm>
            <a:off x="6211241" y="1103170"/>
            <a:ext cx="1604134" cy="4193877"/>
            <a:chOff x="6324601" y="1094701"/>
            <a:chExt cx="2138289" cy="4193877"/>
          </a:xfrm>
        </p:grpSpPr>
        <p:sp>
          <p:nvSpPr>
            <p:cNvPr id="65" name="TextBox 64"/>
            <p:cNvSpPr txBox="1"/>
            <p:nvPr/>
          </p:nvSpPr>
          <p:spPr>
            <a:xfrm>
              <a:off x="7087187" y="4980801"/>
              <a:ext cx="83820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latin typeface="Segoe" pitchFamily="34" charset="0"/>
                </a:rPr>
                <a:t>2010</a:t>
              </a:r>
            </a:p>
          </p:txBody>
        </p:sp>
        <p:sp>
          <p:nvSpPr>
            <p:cNvPr id="66" name="Rectangle 65"/>
            <p:cNvSpPr/>
            <p:nvPr/>
          </p:nvSpPr>
          <p:spPr>
            <a:xfrm>
              <a:off x="6324601" y="1094701"/>
              <a:ext cx="2133599" cy="3849624"/>
            </a:xfrm>
            <a:prstGeom prst="rect">
              <a:avLst/>
            </a:prstGeom>
            <a:solidFill>
              <a:srgbClr val="FFFFFF">
                <a:lumMod val="85000"/>
                <a:alpha val="3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cxnSp>
          <p:nvCxnSpPr>
            <p:cNvPr id="67" name="Straight Connector 66"/>
            <p:cNvCxnSpPr/>
            <p:nvPr/>
          </p:nvCxnSpPr>
          <p:spPr>
            <a:xfrm rot="10800000">
              <a:off x="7510390" y="4955345"/>
              <a:ext cx="952500" cy="0"/>
            </a:xfrm>
            <a:prstGeom prst="line">
              <a:avLst/>
            </a:prstGeom>
            <a:noFill/>
            <a:ln w="22225" cap="flat" cmpd="sng" algn="ctr">
              <a:solidFill>
                <a:srgbClr val="FFFFFF">
                  <a:lumMod val="85000"/>
                </a:srgbClr>
              </a:solidFill>
              <a:prstDash val="dash"/>
            </a:ln>
            <a:effectLst/>
          </p:spPr>
        </p:cxnSp>
        <p:cxnSp>
          <p:nvCxnSpPr>
            <p:cNvPr id="68" name="Straight Connector 67"/>
            <p:cNvCxnSpPr/>
            <p:nvPr/>
          </p:nvCxnSpPr>
          <p:spPr>
            <a:xfrm rot="10800000">
              <a:off x="6327532" y="4952513"/>
              <a:ext cx="1158827" cy="1"/>
            </a:xfrm>
            <a:prstGeom prst="line">
              <a:avLst/>
            </a:prstGeom>
            <a:noFill/>
            <a:ln w="22225" cap="flat" cmpd="sng" algn="ctr">
              <a:solidFill>
                <a:srgbClr val="FFFFFF">
                  <a:lumMod val="85000"/>
                </a:srgbClr>
              </a:solidFill>
              <a:prstDash val="solid"/>
            </a:ln>
            <a:effectLst/>
          </p:spPr>
        </p:cxnSp>
        <p:cxnSp>
          <p:nvCxnSpPr>
            <p:cNvPr id="69" name="Straight Connector 68"/>
            <p:cNvCxnSpPr/>
            <p:nvPr/>
          </p:nvCxnSpPr>
          <p:spPr>
            <a:xfrm>
              <a:off x="6325019" y="1097280"/>
              <a:ext cx="2103120" cy="0"/>
            </a:xfrm>
            <a:prstGeom prst="line">
              <a:avLst/>
            </a:prstGeom>
            <a:noFill/>
            <a:ln w="9525" cap="flat" cmpd="sng" algn="ctr">
              <a:solidFill>
                <a:srgbClr val="C7EFFF">
                  <a:lumMod val="60000"/>
                  <a:lumOff val="40000"/>
                </a:srgbClr>
              </a:solidFill>
              <a:prstDash val="solid"/>
            </a:ln>
            <a:effectLst/>
          </p:spPr>
        </p:cxnSp>
        <p:cxnSp>
          <p:nvCxnSpPr>
            <p:cNvPr id="70" name="Straight Connector 69"/>
            <p:cNvCxnSpPr/>
            <p:nvPr/>
          </p:nvCxnSpPr>
          <p:spPr>
            <a:xfrm>
              <a:off x="6327648" y="1572768"/>
              <a:ext cx="2103120" cy="0"/>
            </a:xfrm>
            <a:prstGeom prst="line">
              <a:avLst/>
            </a:prstGeom>
            <a:noFill/>
            <a:ln w="9525" cap="flat" cmpd="sng" algn="ctr">
              <a:solidFill>
                <a:srgbClr val="C7EFFF">
                  <a:lumMod val="60000"/>
                  <a:lumOff val="40000"/>
                </a:srgbClr>
              </a:solidFill>
              <a:prstDash val="solid"/>
            </a:ln>
            <a:effectLst/>
          </p:spPr>
        </p:cxnSp>
        <p:cxnSp>
          <p:nvCxnSpPr>
            <p:cNvPr id="71" name="Straight Connector 70"/>
            <p:cNvCxnSpPr/>
            <p:nvPr/>
          </p:nvCxnSpPr>
          <p:spPr>
            <a:xfrm>
              <a:off x="6327648" y="2057400"/>
              <a:ext cx="2103120" cy="0"/>
            </a:xfrm>
            <a:prstGeom prst="line">
              <a:avLst/>
            </a:prstGeom>
            <a:noFill/>
            <a:ln w="9525" cap="flat" cmpd="sng" algn="ctr">
              <a:solidFill>
                <a:srgbClr val="C7EFFF">
                  <a:lumMod val="60000"/>
                  <a:lumOff val="40000"/>
                </a:srgbClr>
              </a:solidFill>
              <a:prstDash val="solid"/>
            </a:ln>
            <a:effectLst/>
          </p:spPr>
        </p:cxnSp>
        <p:cxnSp>
          <p:nvCxnSpPr>
            <p:cNvPr id="72" name="Straight Connector 71"/>
            <p:cNvCxnSpPr/>
            <p:nvPr/>
          </p:nvCxnSpPr>
          <p:spPr>
            <a:xfrm>
              <a:off x="6327648" y="2532888"/>
              <a:ext cx="2103120" cy="0"/>
            </a:xfrm>
            <a:prstGeom prst="line">
              <a:avLst/>
            </a:prstGeom>
            <a:noFill/>
            <a:ln w="9525" cap="flat" cmpd="sng" algn="ctr">
              <a:solidFill>
                <a:srgbClr val="C7EFFF">
                  <a:lumMod val="60000"/>
                  <a:lumOff val="40000"/>
                </a:srgbClr>
              </a:solidFill>
              <a:prstDash val="solid"/>
            </a:ln>
            <a:effectLst/>
          </p:spPr>
        </p:cxnSp>
        <p:cxnSp>
          <p:nvCxnSpPr>
            <p:cNvPr id="73" name="Straight Connector 72"/>
            <p:cNvCxnSpPr/>
            <p:nvPr/>
          </p:nvCxnSpPr>
          <p:spPr>
            <a:xfrm>
              <a:off x="6327648" y="3008376"/>
              <a:ext cx="2103120" cy="0"/>
            </a:xfrm>
            <a:prstGeom prst="line">
              <a:avLst/>
            </a:prstGeom>
            <a:noFill/>
            <a:ln w="9525" cap="flat" cmpd="sng" algn="ctr">
              <a:solidFill>
                <a:srgbClr val="C7EFFF">
                  <a:lumMod val="60000"/>
                  <a:lumOff val="40000"/>
                </a:srgbClr>
              </a:solidFill>
              <a:prstDash val="solid"/>
            </a:ln>
            <a:effectLst/>
          </p:spPr>
        </p:cxnSp>
        <p:cxnSp>
          <p:nvCxnSpPr>
            <p:cNvPr id="74" name="Straight Connector 73"/>
            <p:cNvCxnSpPr/>
            <p:nvPr/>
          </p:nvCxnSpPr>
          <p:spPr>
            <a:xfrm>
              <a:off x="6327648" y="3502152"/>
              <a:ext cx="2103120" cy="0"/>
            </a:xfrm>
            <a:prstGeom prst="line">
              <a:avLst/>
            </a:prstGeom>
            <a:noFill/>
            <a:ln w="9525" cap="flat" cmpd="sng" algn="ctr">
              <a:solidFill>
                <a:srgbClr val="C7EFFF">
                  <a:lumMod val="60000"/>
                  <a:lumOff val="40000"/>
                </a:srgbClr>
              </a:solidFill>
              <a:prstDash val="solid"/>
            </a:ln>
            <a:effectLst/>
          </p:spPr>
        </p:cxnSp>
        <p:cxnSp>
          <p:nvCxnSpPr>
            <p:cNvPr id="75" name="Straight Connector 74"/>
            <p:cNvCxnSpPr/>
            <p:nvPr/>
          </p:nvCxnSpPr>
          <p:spPr>
            <a:xfrm>
              <a:off x="6327648" y="3986784"/>
              <a:ext cx="2103120" cy="0"/>
            </a:xfrm>
            <a:prstGeom prst="line">
              <a:avLst/>
            </a:prstGeom>
            <a:noFill/>
            <a:ln w="9525" cap="flat" cmpd="sng" algn="ctr">
              <a:solidFill>
                <a:srgbClr val="C7EFFF">
                  <a:lumMod val="60000"/>
                  <a:lumOff val="40000"/>
                </a:srgbClr>
              </a:solidFill>
              <a:prstDash val="solid"/>
            </a:ln>
            <a:effectLst/>
          </p:spPr>
        </p:cxnSp>
        <p:cxnSp>
          <p:nvCxnSpPr>
            <p:cNvPr id="76" name="Straight Connector 75"/>
            <p:cNvCxnSpPr/>
            <p:nvPr/>
          </p:nvCxnSpPr>
          <p:spPr>
            <a:xfrm>
              <a:off x="6327648" y="4480560"/>
              <a:ext cx="2103120" cy="0"/>
            </a:xfrm>
            <a:prstGeom prst="line">
              <a:avLst/>
            </a:prstGeom>
            <a:noFill/>
            <a:ln w="9525" cap="flat" cmpd="sng" algn="ctr">
              <a:solidFill>
                <a:srgbClr val="C7EFFF">
                  <a:lumMod val="60000"/>
                  <a:lumOff val="40000"/>
                </a:srgbClr>
              </a:solidFill>
              <a:prstDash val="solid"/>
            </a:ln>
            <a:effectLst/>
          </p:spPr>
        </p:cxnSp>
      </p:grpSp>
      <p:grpSp>
        <p:nvGrpSpPr>
          <p:cNvPr id="77" name="Group 5"/>
          <p:cNvGrpSpPr/>
          <p:nvPr/>
        </p:nvGrpSpPr>
        <p:grpSpPr>
          <a:xfrm>
            <a:off x="1219200" y="968694"/>
            <a:ext cx="5011914" cy="4328348"/>
            <a:chOff x="-329718" y="960230"/>
            <a:chExt cx="6680812" cy="4328348"/>
          </a:xfrm>
        </p:grpSpPr>
        <p:sp>
          <p:nvSpPr>
            <p:cNvPr id="78" name="TextBox 77"/>
            <p:cNvSpPr txBox="1"/>
            <p:nvPr/>
          </p:nvSpPr>
          <p:spPr>
            <a:xfrm>
              <a:off x="348059" y="4980801"/>
              <a:ext cx="83820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latin typeface="Segoe" pitchFamily="34" charset="0"/>
                </a:rPr>
                <a:t>1970</a:t>
              </a:r>
            </a:p>
          </p:txBody>
        </p:sp>
        <p:sp>
          <p:nvSpPr>
            <p:cNvPr id="79" name="TextBox 78"/>
            <p:cNvSpPr txBox="1"/>
            <p:nvPr/>
          </p:nvSpPr>
          <p:spPr>
            <a:xfrm>
              <a:off x="-90853" y="4800600"/>
              <a:ext cx="838200"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95000"/>
                    </a:prstClr>
                  </a:solidFill>
                  <a:effectLst/>
                  <a:uLnTx/>
                  <a:uFillTx/>
                  <a:latin typeface="Segoe" pitchFamily="34" charset="0"/>
                </a:rPr>
                <a:t>1.E-01</a:t>
              </a:r>
            </a:p>
          </p:txBody>
        </p:sp>
        <p:sp>
          <p:nvSpPr>
            <p:cNvPr id="80" name="Rectangle 79"/>
            <p:cNvSpPr/>
            <p:nvPr/>
          </p:nvSpPr>
          <p:spPr>
            <a:xfrm>
              <a:off x="759539" y="1092711"/>
              <a:ext cx="5591555" cy="3861037"/>
            </a:xfrm>
            <a:prstGeom prst="rect">
              <a:avLst/>
            </a:prstGeom>
            <a:gradFill>
              <a:gsLst>
                <a:gs pos="0">
                  <a:srgbClr val="FFFFFF">
                    <a:alpha val="0"/>
                  </a:srgbClr>
                </a:gs>
                <a:gs pos="100000">
                  <a:srgbClr val="FFFFFF">
                    <a:alpha val="15000"/>
                  </a:srgbClr>
                </a:gs>
              </a:gsLst>
              <a:lin ang="54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95000"/>
                  </a:prstClr>
                </a:solidFill>
                <a:effectLst/>
                <a:uLnTx/>
                <a:uFillTx/>
                <a:latin typeface="Segoe UI Light"/>
                <a:ea typeface="+mn-ea"/>
                <a:cs typeface="+mn-cs"/>
              </a:endParaRPr>
            </a:p>
          </p:txBody>
        </p:sp>
        <p:cxnSp>
          <p:nvCxnSpPr>
            <p:cNvPr id="81" name="Straight Connector 80"/>
            <p:cNvCxnSpPr/>
            <p:nvPr/>
          </p:nvCxnSpPr>
          <p:spPr>
            <a:xfrm>
              <a:off x="745823" y="4956048"/>
              <a:ext cx="5586984" cy="0"/>
            </a:xfrm>
            <a:prstGeom prst="line">
              <a:avLst/>
            </a:prstGeom>
            <a:noFill/>
            <a:ln w="22225" cap="flat" cmpd="sng" algn="ctr">
              <a:solidFill>
                <a:srgbClr val="FFFFFF">
                  <a:lumMod val="85000"/>
                </a:srgbClr>
              </a:solidFill>
              <a:prstDash val="solid"/>
            </a:ln>
            <a:effectLst/>
          </p:spPr>
        </p:cxnSp>
        <p:cxnSp>
          <p:nvCxnSpPr>
            <p:cNvPr id="82" name="Straight Connector 81"/>
            <p:cNvCxnSpPr/>
            <p:nvPr/>
          </p:nvCxnSpPr>
          <p:spPr>
            <a:xfrm rot="5400000">
              <a:off x="-1160701" y="3031236"/>
              <a:ext cx="3849624" cy="0"/>
            </a:xfrm>
            <a:prstGeom prst="line">
              <a:avLst/>
            </a:prstGeom>
            <a:noFill/>
            <a:ln w="22225" cap="flat" cmpd="sng" algn="ctr">
              <a:solidFill>
                <a:srgbClr val="FFFFFF">
                  <a:lumMod val="95000"/>
                </a:srgbClr>
              </a:solidFill>
              <a:prstDash val="solid"/>
            </a:ln>
            <a:effectLst/>
          </p:spPr>
        </p:cxnSp>
        <p:sp>
          <p:nvSpPr>
            <p:cNvPr id="83" name="TextBox 82"/>
            <p:cNvSpPr txBox="1"/>
            <p:nvPr/>
          </p:nvSpPr>
          <p:spPr>
            <a:xfrm>
              <a:off x="2003123" y="4980801"/>
              <a:ext cx="83820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latin typeface="Segoe" pitchFamily="34" charset="0"/>
                </a:rPr>
                <a:t>1980</a:t>
              </a:r>
            </a:p>
          </p:txBody>
        </p:sp>
        <p:sp>
          <p:nvSpPr>
            <p:cNvPr id="84" name="TextBox 83"/>
            <p:cNvSpPr txBox="1"/>
            <p:nvPr/>
          </p:nvSpPr>
          <p:spPr>
            <a:xfrm>
              <a:off x="3758771" y="4980801"/>
              <a:ext cx="83820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latin typeface="Segoe" pitchFamily="34" charset="0"/>
                </a:rPr>
                <a:t>1990</a:t>
              </a:r>
            </a:p>
          </p:txBody>
        </p:sp>
        <p:sp>
          <p:nvSpPr>
            <p:cNvPr id="85" name="TextBox 84"/>
            <p:cNvSpPr txBox="1"/>
            <p:nvPr/>
          </p:nvSpPr>
          <p:spPr>
            <a:xfrm>
              <a:off x="5404691" y="4980801"/>
              <a:ext cx="83820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lumMod val="95000"/>
                    </a:prstClr>
                  </a:solidFill>
                  <a:effectLst/>
                  <a:uLnTx/>
                  <a:uFillTx/>
                  <a:latin typeface="Segoe" pitchFamily="34" charset="0"/>
                </a:rPr>
                <a:t>2000</a:t>
              </a:r>
            </a:p>
          </p:txBody>
        </p:sp>
        <p:sp>
          <p:nvSpPr>
            <p:cNvPr id="86" name="TextBox 85"/>
            <p:cNvSpPr txBox="1"/>
            <p:nvPr/>
          </p:nvSpPr>
          <p:spPr>
            <a:xfrm>
              <a:off x="-228144" y="960230"/>
              <a:ext cx="97549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95000"/>
                    </a:prstClr>
                  </a:solidFill>
                  <a:effectLst/>
                  <a:uLnTx/>
                  <a:uFillTx/>
                  <a:latin typeface="Segoe" pitchFamily="34" charset="0"/>
                </a:rPr>
                <a:t>1.E+07</a:t>
              </a:r>
            </a:p>
          </p:txBody>
        </p:sp>
        <p:sp>
          <p:nvSpPr>
            <p:cNvPr id="87" name="TextBox 86"/>
            <p:cNvSpPr txBox="1"/>
            <p:nvPr/>
          </p:nvSpPr>
          <p:spPr>
            <a:xfrm>
              <a:off x="-329718" y="1440276"/>
              <a:ext cx="1077065"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95000"/>
                    </a:prstClr>
                  </a:solidFill>
                  <a:effectLst/>
                  <a:uLnTx/>
                  <a:uFillTx/>
                  <a:latin typeface="Segoe" pitchFamily="34" charset="0"/>
                </a:rPr>
                <a:t>1.E+06</a:t>
              </a:r>
            </a:p>
          </p:txBody>
        </p:sp>
        <p:sp>
          <p:nvSpPr>
            <p:cNvPr id="88" name="TextBox 87"/>
            <p:cNvSpPr txBox="1"/>
            <p:nvPr/>
          </p:nvSpPr>
          <p:spPr>
            <a:xfrm>
              <a:off x="-228144" y="1920322"/>
              <a:ext cx="97549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95000"/>
                    </a:prstClr>
                  </a:solidFill>
                  <a:effectLst/>
                  <a:uLnTx/>
                  <a:uFillTx/>
                  <a:latin typeface="Segoe" pitchFamily="34" charset="0"/>
                </a:rPr>
                <a:t>1.E+05</a:t>
              </a:r>
            </a:p>
          </p:txBody>
        </p:sp>
        <p:sp>
          <p:nvSpPr>
            <p:cNvPr id="89" name="TextBox 88"/>
            <p:cNvSpPr txBox="1"/>
            <p:nvPr/>
          </p:nvSpPr>
          <p:spPr>
            <a:xfrm>
              <a:off x="-329718" y="2400368"/>
              <a:ext cx="1077065"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95000"/>
                    </a:prstClr>
                  </a:solidFill>
                  <a:effectLst/>
                  <a:uLnTx/>
                  <a:uFillTx/>
                  <a:latin typeface="Segoe" pitchFamily="34" charset="0"/>
                </a:rPr>
                <a:t>1.E+04</a:t>
              </a:r>
            </a:p>
          </p:txBody>
        </p:sp>
        <p:sp>
          <p:nvSpPr>
            <p:cNvPr id="90" name="TextBox 89"/>
            <p:cNvSpPr txBox="1"/>
            <p:nvPr/>
          </p:nvSpPr>
          <p:spPr>
            <a:xfrm>
              <a:off x="-228144" y="2880416"/>
              <a:ext cx="97549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95000"/>
                    </a:prstClr>
                  </a:solidFill>
                  <a:effectLst/>
                  <a:uLnTx/>
                  <a:uFillTx/>
                  <a:latin typeface="Segoe" pitchFamily="34" charset="0"/>
                </a:rPr>
                <a:t>1.E+03</a:t>
              </a:r>
            </a:p>
          </p:txBody>
        </p:sp>
        <p:sp>
          <p:nvSpPr>
            <p:cNvPr id="91" name="TextBox 90"/>
            <p:cNvSpPr txBox="1"/>
            <p:nvPr/>
          </p:nvSpPr>
          <p:spPr>
            <a:xfrm>
              <a:off x="-126570" y="3360460"/>
              <a:ext cx="873918"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95000"/>
                    </a:prstClr>
                  </a:solidFill>
                  <a:effectLst/>
                  <a:uLnTx/>
                  <a:uFillTx/>
                  <a:latin typeface="Segoe" pitchFamily="34" charset="0"/>
                </a:rPr>
                <a:t>1.E+02</a:t>
              </a:r>
            </a:p>
          </p:txBody>
        </p:sp>
        <p:sp>
          <p:nvSpPr>
            <p:cNvPr id="92" name="TextBox 91"/>
            <p:cNvSpPr txBox="1"/>
            <p:nvPr/>
          </p:nvSpPr>
          <p:spPr>
            <a:xfrm>
              <a:off x="-228144" y="3840506"/>
              <a:ext cx="97549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95000"/>
                    </a:prstClr>
                  </a:solidFill>
                  <a:effectLst/>
                  <a:uLnTx/>
                  <a:uFillTx/>
                  <a:latin typeface="Segoe" pitchFamily="34" charset="0"/>
                </a:rPr>
                <a:t>1.E+01</a:t>
              </a:r>
            </a:p>
          </p:txBody>
        </p:sp>
        <p:sp>
          <p:nvSpPr>
            <p:cNvPr id="93" name="TextBox 92"/>
            <p:cNvSpPr txBox="1"/>
            <p:nvPr/>
          </p:nvSpPr>
          <p:spPr>
            <a:xfrm>
              <a:off x="-228144" y="4320552"/>
              <a:ext cx="97549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95000"/>
                    </a:prstClr>
                  </a:solidFill>
                  <a:effectLst/>
                  <a:uLnTx/>
                  <a:uFillTx/>
                  <a:latin typeface="Segoe" pitchFamily="34" charset="0"/>
                </a:rPr>
                <a:t>1.E+00</a:t>
              </a:r>
            </a:p>
          </p:txBody>
        </p:sp>
        <p:cxnSp>
          <p:nvCxnSpPr>
            <p:cNvPr id="94" name="Straight Connector 93"/>
            <p:cNvCxnSpPr/>
            <p:nvPr/>
          </p:nvCxnSpPr>
          <p:spPr>
            <a:xfrm>
              <a:off x="732107" y="4480560"/>
              <a:ext cx="5596128" cy="0"/>
            </a:xfrm>
            <a:prstGeom prst="line">
              <a:avLst/>
            </a:prstGeom>
            <a:noFill/>
            <a:ln w="9525" cap="flat" cmpd="sng" algn="ctr">
              <a:solidFill>
                <a:srgbClr val="C7EFFF">
                  <a:lumMod val="60000"/>
                  <a:lumOff val="40000"/>
                </a:srgbClr>
              </a:solidFill>
              <a:prstDash val="solid"/>
            </a:ln>
            <a:effectLst/>
          </p:spPr>
        </p:cxnSp>
        <p:cxnSp>
          <p:nvCxnSpPr>
            <p:cNvPr id="95" name="Straight Connector 94"/>
            <p:cNvCxnSpPr/>
            <p:nvPr/>
          </p:nvCxnSpPr>
          <p:spPr>
            <a:xfrm>
              <a:off x="732107" y="3986784"/>
              <a:ext cx="5596128" cy="0"/>
            </a:xfrm>
            <a:prstGeom prst="line">
              <a:avLst/>
            </a:prstGeom>
            <a:noFill/>
            <a:ln w="9525" cap="flat" cmpd="sng" algn="ctr">
              <a:solidFill>
                <a:srgbClr val="C7EFFF">
                  <a:lumMod val="60000"/>
                  <a:lumOff val="40000"/>
                </a:srgbClr>
              </a:solidFill>
              <a:prstDash val="solid"/>
            </a:ln>
            <a:effectLst/>
          </p:spPr>
        </p:cxnSp>
        <p:cxnSp>
          <p:nvCxnSpPr>
            <p:cNvPr id="96" name="Straight Connector 95"/>
            <p:cNvCxnSpPr/>
            <p:nvPr/>
          </p:nvCxnSpPr>
          <p:spPr>
            <a:xfrm>
              <a:off x="732107" y="3502152"/>
              <a:ext cx="5596128" cy="0"/>
            </a:xfrm>
            <a:prstGeom prst="line">
              <a:avLst/>
            </a:prstGeom>
            <a:noFill/>
            <a:ln w="9525" cap="flat" cmpd="sng" algn="ctr">
              <a:solidFill>
                <a:srgbClr val="C7EFFF">
                  <a:lumMod val="60000"/>
                  <a:lumOff val="40000"/>
                </a:srgbClr>
              </a:solidFill>
              <a:prstDash val="solid"/>
            </a:ln>
            <a:effectLst/>
          </p:spPr>
        </p:cxnSp>
        <p:cxnSp>
          <p:nvCxnSpPr>
            <p:cNvPr id="97" name="Straight Connector 96"/>
            <p:cNvCxnSpPr/>
            <p:nvPr/>
          </p:nvCxnSpPr>
          <p:spPr>
            <a:xfrm>
              <a:off x="732107" y="3008376"/>
              <a:ext cx="5596128" cy="0"/>
            </a:xfrm>
            <a:prstGeom prst="line">
              <a:avLst/>
            </a:prstGeom>
            <a:noFill/>
            <a:ln w="9525" cap="flat" cmpd="sng" algn="ctr">
              <a:solidFill>
                <a:srgbClr val="C7EFFF">
                  <a:lumMod val="60000"/>
                  <a:lumOff val="40000"/>
                </a:srgbClr>
              </a:solidFill>
              <a:prstDash val="solid"/>
            </a:ln>
            <a:effectLst/>
          </p:spPr>
        </p:cxnSp>
        <p:cxnSp>
          <p:nvCxnSpPr>
            <p:cNvPr id="98" name="Straight Connector 97"/>
            <p:cNvCxnSpPr/>
            <p:nvPr/>
          </p:nvCxnSpPr>
          <p:spPr>
            <a:xfrm>
              <a:off x="732107" y="2532888"/>
              <a:ext cx="5596128" cy="0"/>
            </a:xfrm>
            <a:prstGeom prst="line">
              <a:avLst/>
            </a:prstGeom>
            <a:noFill/>
            <a:ln w="9525" cap="flat" cmpd="sng" algn="ctr">
              <a:solidFill>
                <a:srgbClr val="C7EFFF">
                  <a:lumMod val="60000"/>
                  <a:lumOff val="40000"/>
                </a:srgbClr>
              </a:solidFill>
              <a:prstDash val="solid"/>
            </a:ln>
            <a:effectLst/>
          </p:spPr>
        </p:cxnSp>
        <p:cxnSp>
          <p:nvCxnSpPr>
            <p:cNvPr id="99" name="Straight Connector 98"/>
            <p:cNvCxnSpPr/>
            <p:nvPr/>
          </p:nvCxnSpPr>
          <p:spPr>
            <a:xfrm>
              <a:off x="732107" y="2057400"/>
              <a:ext cx="5596128" cy="0"/>
            </a:xfrm>
            <a:prstGeom prst="line">
              <a:avLst/>
            </a:prstGeom>
            <a:noFill/>
            <a:ln w="9525" cap="flat" cmpd="sng" algn="ctr">
              <a:solidFill>
                <a:srgbClr val="C7EFFF">
                  <a:lumMod val="60000"/>
                  <a:lumOff val="40000"/>
                </a:srgbClr>
              </a:solidFill>
              <a:prstDash val="solid"/>
            </a:ln>
            <a:effectLst/>
          </p:spPr>
        </p:cxnSp>
        <p:cxnSp>
          <p:nvCxnSpPr>
            <p:cNvPr id="100" name="Straight Connector 99"/>
            <p:cNvCxnSpPr/>
            <p:nvPr/>
          </p:nvCxnSpPr>
          <p:spPr>
            <a:xfrm>
              <a:off x="732107" y="1572768"/>
              <a:ext cx="5596128" cy="0"/>
            </a:xfrm>
            <a:prstGeom prst="line">
              <a:avLst/>
            </a:prstGeom>
            <a:noFill/>
            <a:ln w="9525" cap="flat" cmpd="sng" algn="ctr">
              <a:solidFill>
                <a:srgbClr val="C7EFFF">
                  <a:lumMod val="60000"/>
                  <a:lumOff val="40000"/>
                </a:srgbClr>
              </a:solidFill>
              <a:prstDash val="solid"/>
            </a:ln>
            <a:effectLst/>
          </p:spPr>
        </p:cxnSp>
        <p:cxnSp>
          <p:nvCxnSpPr>
            <p:cNvPr id="101" name="Straight Connector 100"/>
            <p:cNvCxnSpPr/>
            <p:nvPr/>
          </p:nvCxnSpPr>
          <p:spPr>
            <a:xfrm>
              <a:off x="732107" y="1097280"/>
              <a:ext cx="5596128" cy="0"/>
            </a:xfrm>
            <a:prstGeom prst="line">
              <a:avLst/>
            </a:prstGeom>
            <a:noFill/>
            <a:ln w="9525" cap="flat" cmpd="sng" algn="ctr">
              <a:solidFill>
                <a:srgbClr val="C7EFFF">
                  <a:lumMod val="60000"/>
                  <a:lumOff val="40000"/>
                </a:srgbClr>
              </a:solidFill>
              <a:prstDash val="solid"/>
            </a:ln>
            <a:effectLst/>
          </p:spPr>
        </p:cxnSp>
        <p:cxnSp>
          <p:nvCxnSpPr>
            <p:cNvPr id="102" name="Straight Connector 101"/>
            <p:cNvCxnSpPr/>
            <p:nvPr/>
          </p:nvCxnSpPr>
          <p:spPr>
            <a:xfrm rot="5400000" flipH="1" flipV="1">
              <a:off x="1737947" y="4800600"/>
              <a:ext cx="0" cy="0"/>
            </a:xfrm>
            <a:prstGeom prst="line">
              <a:avLst/>
            </a:prstGeom>
            <a:noFill/>
            <a:ln w="9525" cap="flat" cmpd="sng" algn="ctr">
              <a:solidFill>
                <a:srgbClr val="FF0000"/>
              </a:solidFill>
              <a:prstDash val="solid"/>
            </a:ln>
            <a:effectLst/>
          </p:spPr>
        </p:cxnSp>
      </p:grpSp>
      <p:sp>
        <p:nvSpPr>
          <p:cNvPr id="103" name="TextBox 102"/>
          <p:cNvSpPr txBox="1"/>
          <p:nvPr/>
        </p:nvSpPr>
        <p:spPr>
          <a:xfrm>
            <a:off x="4514836" y="4187259"/>
            <a:ext cx="829069" cy="307777"/>
          </a:xfrm>
          <a:prstGeom prst="rect">
            <a:avLst/>
          </a:prstGeom>
          <a:noFill/>
        </p:spPr>
        <p:txBody>
          <a:bodyPr wrap="square" rtlCol="0">
            <a:spAutoFit/>
          </a:bodyPr>
          <a:lstStyle/>
          <a:p>
            <a:r>
              <a:rPr lang="en-US" sz="1400" b="1" i="1" dirty="0">
                <a:solidFill>
                  <a:srgbClr val="92D050"/>
                </a:solidFill>
                <a:effectLst>
                  <a:outerShdw blurRad="38100" dist="38100" dir="2700000" algn="tl">
                    <a:srgbClr val="000000">
                      <a:alpha val="43137"/>
                    </a:srgbClr>
                  </a:outerShdw>
                </a:effectLst>
                <a:latin typeface="Segoe" pitchFamily="34" charset="0"/>
              </a:rPr>
              <a:t>Cores</a:t>
            </a:r>
          </a:p>
        </p:txBody>
      </p:sp>
      <p:cxnSp>
        <p:nvCxnSpPr>
          <p:cNvPr id="104" name="Straight Connector 103"/>
          <p:cNvCxnSpPr/>
          <p:nvPr/>
        </p:nvCxnSpPr>
        <p:spPr>
          <a:xfrm>
            <a:off x="2101694" y="4472260"/>
            <a:ext cx="4098722" cy="0"/>
          </a:xfrm>
          <a:prstGeom prst="line">
            <a:avLst/>
          </a:prstGeom>
          <a:noFill/>
          <a:ln w="28575" cap="flat" cmpd="sng" algn="ctr">
            <a:solidFill>
              <a:srgbClr val="92D050"/>
            </a:solidFill>
            <a:prstDash val="solid"/>
          </a:ln>
          <a:effectLst/>
        </p:spPr>
      </p:cxnSp>
      <p:sp>
        <p:nvSpPr>
          <p:cNvPr id="105" name="TextBox 104"/>
          <p:cNvSpPr txBox="1"/>
          <p:nvPr/>
        </p:nvSpPr>
        <p:spPr>
          <a:xfrm>
            <a:off x="5429473" y="3205893"/>
            <a:ext cx="1217166" cy="523220"/>
          </a:xfrm>
          <a:prstGeom prst="rect">
            <a:avLst/>
          </a:prstGeom>
          <a:noFill/>
        </p:spPr>
        <p:txBody>
          <a:bodyPr wrap="square" rtlCol="0">
            <a:spAutoFit/>
          </a:bodyPr>
          <a:lstStyle/>
          <a:p>
            <a:r>
              <a:rPr lang="en-US" sz="1400" b="1" i="1" dirty="0">
                <a:solidFill>
                  <a:srgbClr val="F79646">
                    <a:lumMod val="75000"/>
                  </a:srgbClr>
                </a:solidFill>
                <a:effectLst>
                  <a:outerShdw blurRad="38100" dist="38100" dir="2700000" algn="tl">
                    <a:srgbClr val="000000">
                      <a:alpha val="43137"/>
                    </a:srgbClr>
                  </a:outerShdw>
                </a:effectLst>
                <a:latin typeface="Segoe" pitchFamily="34" charset="0"/>
              </a:rPr>
              <a:t>Frequency (MHz)</a:t>
            </a:r>
          </a:p>
        </p:txBody>
      </p:sp>
      <p:cxnSp>
        <p:nvCxnSpPr>
          <p:cNvPr id="106" name="Straight Connector 105"/>
          <p:cNvCxnSpPr/>
          <p:nvPr/>
        </p:nvCxnSpPr>
        <p:spPr>
          <a:xfrm flipV="1">
            <a:off x="2156401" y="2943688"/>
            <a:ext cx="4074713" cy="1691640"/>
          </a:xfrm>
          <a:prstGeom prst="line">
            <a:avLst/>
          </a:prstGeom>
          <a:noFill/>
          <a:ln w="28575" cap="flat" cmpd="sng" algn="ctr">
            <a:solidFill>
              <a:srgbClr val="F79646">
                <a:lumMod val="75000"/>
              </a:srgbClr>
            </a:solidFill>
            <a:prstDash val="solid"/>
          </a:ln>
          <a:effectLst/>
        </p:spPr>
      </p:cxnSp>
      <p:grpSp>
        <p:nvGrpSpPr>
          <p:cNvPr id="109" name="Group 21"/>
          <p:cNvGrpSpPr/>
          <p:nvPr/>
        </p:nvGrpSpPr>
        <p:grpSpPr>
          <a:xfrm>
            <a:off x="6196818" y="3724551"/>
            <a:ext cx="1534341" cy="747708"/>
            <a:chOff x="6305377" y="3716087"/>
            <a:chExt cx="2045255" cy="747708"/>
          </a:xfrm>
        </p:grpSpPr>
        <p:cxnSp>
          <p:nvCxnSpPr>
            <p:cNvPr id="110" name="Straight Connector 109"/>
            <p:cNvCxnSpPr/>
            <p:nvPr/>
          </p:nvCxnSpPr>
          <p:spPr>
            <a:xfrm flipV="1">
              <a:off x="7321709" y="3716087"/>
              <a:ext cx="1028923" cy="374903"/>
            </a:xfrm>
            <a:prstGeom prst="line">
              <a:avLst/>
            </a:prstGeom>
            <a:noFill/>
            <a:ln w="28575" cap="flat" cmpd="sng" algn="ctr">
              <a:solidFill>
                <a:srgbClr val="92D050"/>
              </a:solidFill>
              <a:prstDash val="dash"/>
            </a:ln>
            <a:effectLst/>
          </p:spPr>
        </p:cxnSp>
        <p:cxnSp>
          <p:nvCxnSpPr>
            <p:cNvPr id="111" name="Straight Connector 110"/>
            <p:cNvCxnSpPr/>
            <p:nvPr/>
          </p:nvCxnSpPr>
          <p:spPr>
            <a:xfrm flipV="1">
              <a:off x="6305377" y="4088892"/>
              <a:ext cx="1028923" cy="374903"/>
            </a:xfrm>
            <a:prstGeom prst="line">
              <a:avLst/>
            </a:prstGeom>
            <a:noFill/>
            <a:ln w="28575" cap="flat" cmpd="sng" algn="ctr">
              <a:solidFill>
                <a:srgbClr val="92D050"/>
              </a:solidFill>
              <a:prstDash val="solid"/>
            </a:ln>
            <a:effectLst/>
          </p:spPr>
        </p:cxnSp>
      </p:grpSp>
      <p:grpSp>
        <p:nvGrpSpPr>
          <p:cNvPr id="112" name="Group 20"/>
          <p:cNvGrpSpPr/>
          <p:nvPr/>
        </p:nvGrpSpPr>
        <p:grpSpPr>
          <a:xfrm>
            <a:off x="6198570" y="1264631"/>
            <a:ext cx="1631828" cy="762406"/>
            <a:chOff x="6307715" y="1256163"/>
            <a:chExt cx="2175204" cy="762405"/>
          </a:xfrm>
        </p:grpSpPr>
        <p:cxnSp>
          <p:nvCxnSpPr>
            <p:cNvPr id="113" name="Straight Connector 112"/>
            <p:cNvCxnSpPr/>
            <p:nvPr/>
          </p:nvCxnSpPr>
          <p:spPr>
            <a:xfrm rot="21180000" flipV="1">
              <a:off x="7202759" y="1256163"/>
              <a:ext cx="1280160" cy="375666"/>
            </a:xfrm>
            <a:prstGeom prst="line">
              <a:avLst/>
            </a:prstGeom>
            <a:noFill/>
            <a:ln w="28575" cap="flat" cmpd="sng" algn="ctr">
              <a:solidFill>
                <a:srgbClr val="FFFFFF">
                  <a:lumMod val="85000"/>
                </a:srgbClr>
              </a:solidFill>
              <a:prstDash val="dash"/>
            </a:ln>
            <a:effectLst/>
          </p:spPr>
        </p:cxnSp>
        <p:cxnSp>
          <p:nvCxnSpPr>
            <p:cNvPr id="114" name="Straight Connector 113"/>
            <p:cNvCxnSpPr/>
            <p:nvPr/>
          </p:nvCxnSpPr>
          <p:spPr>
            <a:xfrm rot="21180000" flipV="1">
              <a:off x="6307715" y="1642902"/>
              <a:ext cx="1280160" cy="375666"/>
            </a:xfrm>
            <a:prstGeom prst="line">
              <a:avLst/>
            </a:prstGeom>
            <a:noFill/>
            <a:ln w="28575" cap="flat" cmpd="sng" algn="ctr">
              <a:solidFill>
                <a:srgbClr val="FFFFFF">
                  <a:lumMod val="85000"/>
                </a:srgbClr>
              </a:solidFill>
              <a:prstDash val="solid"/>
            </a:ln>
            <a:effectLst/>
          </p:spPr>
        </p:cxnSp>
      </p:grpSp>
      <p:sp>
        <p:nvSpPr>
          <p:cNvPr id="115" name="TextBox 114"/>
          <p:cNvSpPr txBox="1"/>
          <p:nvPr/>
        </p:nvSpPr>
        <p:spPr>
          <a:xfrm>
            <a:off x="3943186" y="2115646"/>
            <a:ext cx="1887774" cy="52322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prstClr val="white">
                    <a:lumMod val="85000"/>
                  </a:prstClr>
                </a:solidFill>
                <a:effectLst>
                  <a:outerShdw blurRad="38100" dist="38100" dir="2700000" algn="tl">
                    <a:srgbClr val="000000">
                      <a:alpha val="43137"/>
                    </a:srgbClr>
                  </a:outerShdw>
                </a:effectLst>
                <a:uLnTx/>
                <a:uFillTx/>
                <a:latin typeface="Segoe" pitchFamily="34" charset="0"/>
              </a:rPr>
              <a:t>Transistors</a:t>
            </a:r>
            <a:r>
              <a:rPr kumimoji="0" lang="en-US" sz="1400" b="1" i="1" u="none" strike="noStrike" kern="0" cap="none" spc="0" normalizeH="0" baseline="0" noProof="0" dirty="0" smtClean="0">
                <a:ln>
                  <a:noFill/>
                </a:ln>
                <a:solidFill>
                  <a:prstClr val="white">
                    <a:lumMod val="85000"/>
                  </a:prstClr>
                </a:solidFill>
                <a:effectLst>
                  <a:outerShdw blurRad="38100" dist="38100" dir="2700000" algn="tl">
                    <a:srgbClr val="000000">
                      <a:alpha val="43137"/>
                    </a:srgbClr>
                  </a:outerShdw>
                </a:effectLst>
                <a:uLnTx/>
                <a:uFillTx/>
              </a:rPr>
              <a:t> </a:t>
            </a:r>
            <a:r>
              <a:rPr kumimoji="0" lang="en-US" sz="1400" b="1" i="1" u="none" strike="noStrike" kern="0" cap="none" spc="0" normalizeH="0" baseline="0" noProof="0" dirty="0">
                <a:ln>
                  <a:noFill/>
                </a:ln>
                <a:solidFill>
                  <a:prstClr val="white">
                    <a:lumMod val="85000"/>
                  </a:prstClr>
                </a:solidFill>
                <a:effectLst>
                  <a:outerShdw blurRad="38100" dist="38100" dir="2700000" algn="tl">
                    <a:srgbClr val="000000">
                      <a:alpha val="43137"/>
                    </a:srgbClr>
                  </a:outerShdw>
                </a:effectLst>
                <a:uLnTx/>
                <a:uFillTx/>
                <a:latin typeface="Segoe" pitchFamily="34" charset="0"/>
              </a:rPr>
              <a:t>(in thousands)</a:t>
            </a:r>
          </a:p>
        </p:txBody>
      </p:sp>
      <p:cxnSp>
        <p:nvCxnSpPr>
          <p:cNvPr id="116" name="Straight Connector 115"/>
          <p:cNvCxnSpPr/>
          <p:nvPr/>
        </p:nvCxnSpPr>
        <p:spPr>
          <a:xfrm flipV="1">
            <a:off x="2101692" y="2095445"/>
            <a:ext cx="4129420" cy="2343861"/>
          </a:xfrm>
          <a:prstGeom prst="line">
            <a:avLst/>
          </a:prstGeom>
          <a:noFill/>
          <a:ln w="28575" cap="flat" cmpd="sng" algn="ctr">
            <a:solidFill>
              <a:srgbClr val="FFFFFF">
                <a:lumMod val="85000"/>
              </a:srgbClr>
            </a:solidFill>
            <a:prstDash val="solid"/>
          </a:ln>
          <a:effectLst/>
        </p:spPr>
      </p:cxnSp>
      <p:grpSp>
        <p:nvGrpSpPr>
          <p:cNvPr id="117" name="Group 9"/>
          <p:cNvGrpSpPr/>
          <p:nvPr/>
        </p:nvGrpSpPr>
        <p:grpSpPr>
          <a:xfrm>
            <a:off x="6231113" y="2818162"/>
            <a:ext cx="1560162" cy="125526"/>
            <a:chOff x="6351094" y="2809698"/>
            <a:chExt cx="2079674" cy="125526"/>
          </a:xfrm>
        </p:grpSpPr>
        <p:cxnSp>
          <p:nvCxnSpPr>
            <p:cNvPr id="118" name="Straight Connector 117"/>
            <p:cNvCxnSpPr/>
            <p:nvPr/>
          </p:nvCxnSpPr>
          <p:spPr>
            <a:xfrm flipV="1">
              <a:off x="6351094" y="2811674"/>
              <a:ext cx="1051559" cy="123550"/>
            </a:xfrm>
            <a:prstGeom prst="line">
              <a:avLst/>
            </a:prstGeom>
            <a:noFill/>
            <a:ln w="28575" cap="flat" cmpd="sng" algn="ctr">
              <a:solidFill>
                <a:srgbClr val="F79646">
                  <a:lumMod val="75000"/>
                </a:srgbClr>
              </a:solidFill>
              <a:prstDash val="solid"/>
            </a:ln>
            <a:effectLst/>
          </p:spPr>
        </p:cxnSp>
        <p:cxnSp>
          <p:nvCxnSpPr>
            <p:cNvPr id="119" name="Straight Connector 118"/>
            <p:cNvCxnSpPr/>
            <p:nvPr/>
          </p:nvCxnSpPr>
          <p:spPr>
            <a:xfrm>
              <a:off x="7399606" y="2809698"/>
              <a:ext cx="1031162" cy="0"/>
            </a:xfrm>
            <a:prstGeom prst="line">
              <a:avLst/>
            </a:prstGeom>
            <a:noFill/>
            <a:ln w="28575" cap="flat" cmpd="sng" algn="ctr">
              <a:solidFill>
                <a:srgbClr val="F79646">
                  <a:lumMod val="75000"/>
                </a:srgbClr>
              </a:solidFill>
              <a:prstDash val="dash"/>
            </a:ln>
            <a:effectLst/>
          </p:spPr>
        </p:cxnSp>
      </p:grpSp>
      <p:sp>
        <p:nvSpPr>
          <p:cNvPr id="120" name="Content Placeholder 8"/>
          <p:cNvSpPr txBox="1">
            <a:spLocks/>
          </p:cNvSpPr>
          <p:nvPr/>
        </p:nvSpPr>
        <p:spPr>
          <a:xfrm>
            <a:off x="533400" y="5829300"/>
            <a:ext cx="7696200" cy="647700"/>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4763"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smtClean="0">
                <a:ln>
                  <a:noFill/>
                </a:ln>
                <a:solidFill>
                  <a:srgbClr val="FFFFFF"/>
                </a:solidFill>
                <a:effectLst/>
                <a:uLnTx/>
                <a:uFillTx/>
                <a:latin typeface="Segoe" charset="0"/>
                <a:ea typeface="+mn-ea"/>
                <a:cs typeface="+mn-cs"/>
              </a:rPr>
              <a:t>“The era of single processor systems is over; the multi- and many-core systems world is here. If you're not ready for this change, there's an IT train wreck in your future.                				- HPC Wire</a:t>
            </a:r>
          </a:p>
        </p:txBody>
      </p:sp>
      <p:sp>
        <p:nvSpPr>
          <p:cNvPr id="121" name="TextBox 120"/>
          <p:cNvSpPr txBox="1"/>
          <p:nvPr/>
        </p:nvSpPr>
        <p:spPr>
          <a:xfrm>
            <a:off x="1371600" y="5334000"/>
            <a:ext cx="6723214" cy="387798"/>
          </a:xfrm>
          <a:prstGeom prst="rect">
            <a:avLst/>
          </a:prstGeom>
          <a:noFill/>
        </p:spPr>
        <p:txBody>
          <a:bodyPr wrap="square" lIns="9144" tIns="9144" rIns="9144" bIns="9144" rtlCol="0" anchor="ctr" anchorCtr="0">
            <a:spAutoFit/>
          </a:bodyPr>
          <a:lstStyle/>
          <a:p>
            <a:r>
              <a:rPr lang="en-US" sz="2400" i="1" dirty="0" smtClean="0">
                <a:solidFill>
                  <a:prstClr val="white">
                    <a:lumMod val="95000"/>
                  </a:prstClr>
                </a:solidFill>
                <a:latin typeface="Segoe" pitchFamily="34" charset="0"/>
              </a:rPr>
              <a:t>…a hardware issue just became a software problem</a:t>
            </a:r>
            <a:endParaRPr lang="en-US" sz="2400" i="1" dirty="0">
              <a:solidFill>
                <a:prstClr val="white">
                  <a:lumMod val="95000"/>
                </a:prstClr>
              </a:solidFill>
              <a:latin typeface="Segoe" pitchFamily="34" charset="0"/>
            </a:endParaRPr>
          </a:p>
        </p:txBody>
      </p:sp>
      <p:sp>
        <p:nvSpPr>
          <p:cNvPr id="60" name="Rounded Rectangle 59"/>
          <p:cNvSpPr/>
          <p:nvPr/>
        </p:nvSpPr>
        <p:spPr>
          <a:xfrm>
            <a:off x="838200" y="346625"/>
            <a:ext cx="7391400" cy="567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smtClean="0"/>
              <a:t>Закон Мура</a:t>
            </a:r>
            <a:endParaRPr lang="en-US" sz="3600" dirty="0"/>
          </a:p>
        </p:txBody>
      </p:sp>
    </p:spTree>
    <p:extLst>
      <p:ext uri="{BB962C8B-B14F-4D97-AF65-F5344CB8AC3E}">
        <p14:creationId xmlns:p14="http://schemas.microsoft.com/office/powerpoint/2010/main" val="700493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HPC</a:t>
            </a:r>
            <a:endParaRPr lang="en-US" dirty="0"/>
          </a:p>
        </p:txBody>
      </p:sp>
      <p:pic>
        <p:nvPicPr>
          <p:cNvPr id="8194" name="Picture 2" descr="http://mediaserver.dwpub.com/press-release/15013/F1_white_s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24025" cy="16749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1676400"/>
            <a:ext cx="8077200" cy="2215991"/>
          </a:xfrm>
          <a:prstGeom prst="rect">
            <a:avLst/>
          </a:prstGeom>
          <a:noFill/>
        </p:spPr>
        <p:txBody>
          <a:bodyPr wrap="square" rtlCol="0">
            <a:spAutoFit/>
          </a:bodyPr>
          <a:lstStyle/>
          <a:p>
            <a:pPr marL="285750" indent="-285750">
              <a:buFont typeface="Arial" pitchFamily="34" charset="0"/>
              <a:buChar char="•"/>
            </a:pPr>
            <a:r>
              <a:rPr lang="ru-RU" sz="2400" dirty="0" smtClean="0"/>
              <a:t>Моделирование объектов</a:t>
            </a:r>
            <a:r>
              <a:rPr lang="ru-RU" sz="2400" dirty="0"/>
              <a:t> </a:t>
            </a:r>
            <a:r>
              <a:rPr lang="ru-RU" sz="2400" dirty="0" smtClean="0"/>
              <a:t>и процессов</a:t>
            </a:r>
          </a:p>
          <a:p>
            <a:pPr marL="285750" indent="-285750">
              <a:buFont typeface="Arial" pitchFamily="34" charset="0"/>
              <a:buChar char="•"/>
            </a:pPr>
            <a:r>
              <a:rPr lang="ru-RU" sz="2400" dirty="0" smtClean="0"/>
              <a:t>Высокая стоимость оборудования</a:t>
            </a:r>
          </a:p>
          <a:p>
            <a:pPr marL="285750" indent="-285750">
              <a:buFont typeface="Arial" pitchFamily="34" charset="0"/>
              <a:buChar char="•"/>
            </a:pPr>
            <a:r>
              <a:rPr lang="ru-RU" sz="2400" dirty="0" smtClean="0"/>
              <a:t>Требует редких умений для разработки ПО</a:t>
            </a:r>
          </a:p>
          <a:p>
            <a:pPr marL="285750" indent="-285750">
              <a:buFont typeface="Arial" pitchFamily="34" charset="0"/>
              <a:buChar char="•"/>
            </a:pPr>
            <a:r>
              <a:rPr lang="ru-RU" sz="2400" dirty="0"/>
              <a:t>От разработки новых </a:t>
            </a:r>
            <a:r>
              <a:rPr lang="en-US" sz="2400" dirty="0" smtClean="0"/>
              <a:t>Hi</a:t>
            </a:r>
            <a:r>
              <a:rPr lang="ru-RU" sz="2400" dirty="0" smtClean="0"/>
              <a:t>-</a:t>
            </a:r>
            <a:r>
              <a:rPr lang="en-US" sz="2400" dirty="0" smtClean="0"/>
              <a:t>Tech </a:t>
            </a:r>
            <a:r>
              <a:rPr lang="ru-RU" sz="2400" dirty="0"/>
              <a:t>решений к принятию повседневных </a:t>
            </a:r>
            <a:r>
              <a:rPr lang="ru-RU" sz="2400" dirty="0" smtClean="0"/>
              <a:t>бизнес решений</a:t>
            </a:r>
            <a:endParaRPr lang="ru-RU" sz="2400" dirty="0"/>
          </a:p>
          <a:p>
            <a:endParaRPr lang="en-US" dirty="0"/>
          </a:p>
        </p:txBody>
      </p:sp>
      <p:pic>
        <p:nvPicPr>
          <p:cNvPr id="5" name="Picture 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2885085" y="4203700"/>
            <a:ext cx="1789113"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7010400" y="5754687"/>
            <a:ext cx="1379538"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381000" y="4867275"/>
            <a:ext cx="18002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2743200" y="5241860"/>
            <a:ext cx="1566863"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V="1">
            <a:off x="4953000" y="5562600"/>
            <a:ext cx="15128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78410" y="4469530"/>
            <a:ext cx="1045479" cy="369332"/>
          </a:xfrm>
          <a:prstGeom prst="rect">
            <a:avLst/>
          </a:prstGeom>
          <a:noFill/>
        </p:spPr>
        <p:txBody>
          <a:bodyPr wrap="none" rtlCol="0">
            <a:spAutoFit/>
          </a:bodyPr>
          <a:lstStyle/>
          <a:p>
            <a:r>
              <a:rPr lang="ru-RU" b="1" dirty="0" smtClean="0"/>
              <a:t>Фильмы</a:t>
            </a:r>
            <a:endParaRPr lang="en-US" b="1" dirty="0"/>
          </a:p>
        </p:txBody>
      </p:sp>
      <p:sp>
        <p:nvSpPr>
          <p:cNvPr id="11" name="TextBox 10"/>
          <p:cNvSpPr txBox="1"/>
          <p:nvPr/>
        </p:nvSpPr>
        <p:spPr>
          <a:xfrm>
            <a:off x="2743200" y="4838862"/>
            <a:ext cx="558166" cy="369332"/>
          </a:xfrm>
          <a:prstGeom prst="rect">
            <a:avLst/>
          </a:prstGeom>
          <a:noFill/>
        </p:spPr>
        <p:txBody>
          <a:bodyPr wrap="none" rtlCol="0">
            <a:spAutoFit/>
          </a:bodyPr>
          <a:lstStyle/>
          <a:p>
            <a:r>
              <a:rPr lang="en-US" b="1" dirty="0" smtClean="0"/>
              <a:t>CFD</a:t>
            </a:r>
            <a:endParaRPr lang="en-US" b="1" dirty="0"/>
          </a:p>
        </p:txBody>
      </p:sp>
      <p:sp>
        <p:nvSpPr>
          <p:cNvPr id="12" name="TextBox 11"/>
          <p:cNvSpPr txBox="1"/>
          <p:nvPr/>
        </p:nvSpPr>
        <p:spPr>
          <a:xfrm>
            <a:off x="5266156" y="5011738"/>
            <a:ext cx="1359668" cy="369332"/>
          </a:xfrm>
          <a:prstGeom prst="rect">
            <a:avLst/>
          </a:prstGeom>
          <a:noFill/>
        </p:spPr>
        <p:txBody>
          <a:bodyPr wrap="none" rtlCol="0">
            <a:spAutoFit/>
          </a:bodyPr>
          <a:lstStyle/>
          <a:p>
            <a:r>
              <a:rPr lang="en-US" b="1" dirty="0" smtClean="0"/>
              <a:t>SPI Planning</a:t>
            </a:r>
            <a:endParaRPr lang="en-US" b="1" dirty="0"/>
          </a:p>
        </p:txBody>
      </p:sp>
      <p:sp>
        <p:nvSpPr>
          <p:cNvPr id="13" name="TextBox 12"/>
          <p:cNvSpPr txBox="1"/>
          <p:nvPr/>
        </p:nvSpPr>
        <p:spPr>
          <a:xfrm>
            <a:off x="6629400" y="5421868"/>
            <a:ext cx="2158540" cy="369332"/>
          </a:xfrm>
          <a:prstGeom prst="rect">
            <a:avLst/>
          </a:prstGeom>
          <a:noFill/>
        </p:spPr>
        <p:txBody>
          <a:bodyPr wrap="none" rtlCol="0">
            <a:spAutoFit/>
          </a:bodyPr>
          <a:lstStyle/>
          <a:p>
            <a:r>
              <a:rPr lang="ru-RU" b="1" dirty="0" smtClean="0"/>
              <a:t>Материаловедение</a:t>
            </a:r>
            <a:endParaRPr lang="en-US" b="1" dirty="0"/>
          </a:p>
        </p:txBody>
      </p:sp>
      <p:pic>
        <p:nvPicPr>
          <p:cNvPr id="1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4191000"/>
            <a:ext cx="1116013" cy="1219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087073" y="3821668"/>
            <a:ext cx="3056927" cy="369332"/>
          </a:xfrm>
          <a:prstGeom prst="rect">
            <a:avLst/>
          </a:prstGeom>
          <a:noFill/>
        </p:spPr>
        <p:txBody>
          <a:bodyPr wrap="none" rtlCol="0">
            <a:spAutoFit/>
          </a:bodyPr>
          <a:lstStyle/>
          <a:p>
            <a:r>
              <a:rPr lang="ru-RU" b="1" dirty="0" smtClean="0"/>
              <a:t>Геном, медицина, лекарства</a:t>
            </a:r>
            <a:endParaRPr lang="en-US" b="1" dirty="0"/>
          </a:p>
        </p:txBody>
      </p:sp>
      <p:pic>
        <p:nvPicPr>
          <p:cNvPr id="16" name="Picture 9" descr="ansys cooling simulation 1u serv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0070" y="1447800"/>
            <a:ext cx="1282930" cy="11420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descr="simulia mou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6703" y="381000"/>
            <a:ext cx="835025" cy="11668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99142" y="2875518"/>
            <a:ext cx="1371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7784332" y="2514600"/>
            <a:ext cx="783291" cy="369332"/>
          </a:xfrm>
          <a:prstGeom prst="rect">
            <a:avLst/>
          </a:prstGeom>
          <a:noFill/>
        </p:spPr>
        <p:txBody>
          <a:bodyPr wrap="none" rtlCol="0">
            <a:spAutoFit/>
          </a:bodyPr>
          <a:lstStyle/>
          <a:p>
            <a:r>
              <a:rPr lang="ru-RU" b="1" dirty="0" smtClean="0"/>
              <a:t>нефть</a:t>
            </a:r>
            <a:endParaRPr lang="en-US" b="1" dirty="0"/>
          </a:p>
        </p:txBody>
      </p:sp>
      <p:sp>
        <p:nvSpPr>
          <p:cNvPr id="20" name="TextBox 19"/>
          <p:cNvSpPr txBox="1"/>
          <p:nvPr/>
        </p:nvSpPr>
        <p:spPr>
          <a:xfrm>
            <a:off x="7936732" y="1295400"/>
            <a:ext cx="757067" cy="369332"/>
          </a:xfrm>
          <a:prstGeom prst="rect">
            <a:avLst/>
          </a:prstGeom>
          <a:noFill/>
        </p:spPr>
        <p:txBody>
          <a:bodyPr wrap="none" rtlCol="0">
            <a:spAutoFit/>
          </a:bodyPr>
          <a:lstStyle/>
          <a:p>
            <a:r>
              <a:rPr lang="ru-RU" b="1" dirty="0" smtClean="0"/>
              <a:t>тепло</a:t>
            </a:r>
            <a:endParaRPr lang="en-US" b="1" dirty="0"/>
          </a:p>
        </p:txBody>
      </p:sp>
      <p:sp>
        <p:nvSpPr>
          <p:cNvPr id="21" name="TextBox 20"/>
          <p:cNvSpPr txBox="1"/>
          <p:nvPr/>
        </p:nvSpPr>
        <p:spPr>
          <a:xfrm>
            <a:off x="7772400" y="381000"/>
            <a:ext cx="1380314" cy="369332"/>
          </a:xfrm>
          <a:prstGeom prst="rect">
            <a:avLst/>
          </a:prstGeom>
          <a:noFill/>
        </p:spPr>
        <p:txBody>
          <a:bodyPr wrap="none" rtlCol="0">
            <a:spAutoFit/>
          </a:bodyPr>
          <a:lstStyle/>
          <a:p>
            <a:r>
              <a:rPr lang="ru-RU" b="1" dirty="0" smtClean="0"/>
              <a:t>эргономика</a:t>
            </a:r>
            <a:endParaRPr lang="en-US" b="1" dirty="0"/>
          </a:p>
        </p:txBody>
      </p:sp>
    </p:spTree>
    <p:extLst>
      <p:ext uri="{BB962C8B-B14F-4D97-AF65-F5344CB8AC3E}">
        <p14:creationId xmlns:p14="http://schemas.microsoft.com/office/powerpoint/2010/main" val="34469909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2.png"/>
          <p:cNvPicPr>
            <a:picLocks noChangeAspect="1"/>
          </p:cNvPicPr>
          <p:nvPr/>
        </p:nvPicPr>
        <p:blipFill>
          <a:blip r:embed="rId2" cstate="print"/>
          <a:stretch>
            <a:fillRect/>
          </a:stretch>
        </p:blipFill>
        <p:spPr>
          <a:xfrm>
            <a:off x="0" y="862"/>
            <a:ext cx="9142858" cy="6857143"/>
          </a:xfrm>
          <a:prstGeom prst="rect">
            <a:avLst/>
          </a:prstGeom>
          <a:solidFill>
            <a:scrgbClr r="0" g="0" b="0">
              <a:alpha val="10721"/>
            </a:scrgbClr>
          </a:solidFill>
          <a:ln>
            <a:noFill/>
          </a:ln>
        </p:spPr>
      </p:pic>
      <p:sp>
        <p:nvSpPr>
          <p:cNvPr id="6" name="TextBox 5"/>
          <p:cNvSpPr txBox="1"/>
          <p:nvPr/>
        </p:nvSpPr>
        <p:spPr>
          <a:xfrm>
            <a:off x="0" y="14410"/>
            <a:ext cx="7704319" cy="1200329"/>
          </a:xfrm>
          <a:prstGeom prst="rect">
            <a:avLst/>
          </a:prstGeom>
          <a:noFill/>
        </p:spPr>
        <p:txBody>
          <a:bodyPr wrap="square" rtlCol="0">
            <a:spAutoFit/>
          </a:bodyPr>
          <a:lstStyle>
            <a:defPPr>
              <a:defRPr lang="en-US"/>
            </a:defPPr>
            <a:lvl1pPr>
              <a:defRPr sz="2800">
                <a:solidFill>
                  <a:srgbClr val="00B0F0"/>
                </a:solidFill>
                <a:latin typeface="+mj-lt"/>
              </a:defRPr>
            </a:lvl1pPr>
          </a:lstStyle>
          <a:p>
            <a:r>
              <a:rPr lang="ru-RU" sz="3600" dirty="0" smtClean="0">
                <a:effectLst>
                  <a:outerShdw blurRad="38100" dist="38100" dir="2700000" algn="tl">
                    <a:srgbClr val="000000">
                      <a:alpha val="43137"/>
                    </a:srgbClr>
                  </a:outerShdw>
                </a:effectLst>
                <a:latin typeface="Segoe" pitchFamily="34" charset="0"/>
              </a:rPr>
              <a:t>Широкий доступ к </a:t>
            </a:r>
            <a:r>
              <a:rPr lang="en-US" sz="3600" dirty="0" smtClean="0">
                <a:effectLst>
                  <a:outerShdw blurRad="38100" dist="38100" dir="2700000" algn="tl">
                    <a:srgbClr val="000000">
                      <a:alpha val="43137"/>
                    </a:srgbClr>
                  </a:outerShdw>
                </a:effectLst>
                <a:latin typeface="Segoe" pitchFamily="34" charset="0"/>
              </a:rPr>
              <a:t>HPC </a:t>
            </a:r>
            <a:r>
              <a:rPr lang="ru-RU" sz="3600" dirty="0" smtClean="0">
                <a:effectLst>
                  <a:outerShdw blurRad="38100" dist="38100" dir="2700000" algn="tl">
                    <a:srgbClr val="000000">
                      <a:alpha val="43137"/>
                    </a:srgbClr>
                  </a:outerShdw>
                </a:effectLst>
                <a:latin typeface="Segoe" pitchFamily="34" charset="0"/>
              </a:rPr>
              <a:t>вычислениям?</a:t>
            </a:r>
            <a:endParaRPr lang="en-US" sz="3600" dirty="0">
              <a:effectLst>
                <a:outerShdw blurRad="38100" dist="38100" dir="2700000" algn="tl">
                  <a:srgbClr val="000000">
                    <a:alpha val="43137"/>
                  </a:srgbClr>
                </a:outerShdw>
              </a:effectLst>
              <a:latin typeface="Segoe" pitchFamily="34" charset="0"/>
            </a:endParaRPr>
          </a:p>
        </p:txBody>
      </p:sp>
      <p:sp>
        <p:nvSpPr>
          <p:cNvPr id="7" name="Rectangle 6"/>
          <p:cNvSpPr/>
          <p:nvPr/>
        </p:nvSpPr>
        <p:spPr>
          <a:xfrm>
            <a:off x="1470738" y="2012279"/>
            <a:ext cx="6856045" cy="4114800"/>
          </a:xfrm>
          <a:prstGeom prst="rect">
            <a:avLst/>
          </a:prstGeom>
          <a:gradFill flip="none" rotWithShape="1">
            <a:gsLst>
              <a:gs pos="0">
                <a:schemeClr val="bg1">
                  <a:alpha val="0"/>
                </a:schemeClr>
              </a:gs>
              <a:gs pos="100000">
                <a:schemeClr val="bg1">
                  <a:alpha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8" name="Straight Connector 7"/>
          <p:cNvCxnSpPr/>
          <p:nvPr/>
        </p:nvCxnSpPr>
        <p:spPr>
          <a:xfrm>
            <a:off x="1468874" y="6127079"/>
            <a:ext cx="6858000" cy="0"/>
          </a:xfrm>
          <a:prstGeom prst="line">
            <a:avLst/>
          </a:prstGeom>
          <a:ln>
            <a:solidFill>
              <a:srgbClr val="FFFFFF">
                <a:alpha val="25098"/>
              </a:srgbClr>
            </a:solidFill>
          </a:ln>
        </p:spPr>
        <p:style>
          <a:lnRef idx="1">
            <a:schemeClr val="accent1"/>
          </a:lnRef>
          <a:fillRef idx="0">
            <a:schemeClr val="accent1"/>
          </a:fillRef>
          <a:effectRef idx="0">
            <a:schemeClr val="accent1"/>
          </a:effectRef>
          <a:fontRef idx="minor">
            <a:schemeClr val="tx1"/>
          </a:fontRef>
        </p:style>
      </p:cxnSp>
      <p:sp>
        <p:nvSpPr>
          <p:cNvPr id="9" name="AutoShape 12"/>
          <p:cNvSpPr>
            <a:spLocks noChangeAspect="1" noChangeArrowheads="1" noTextEdit="1"/>
          </p:cNvSpPr>
          <p:nvPr/>
        </p:nvSpPr>
        <p:spPr bwMode="auto">
          <a:xfrm>
            <a:off x="5835297" y="2547272"/>
            <a:ext cx="604837" cy="515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AutoShape 16"/>
          <p:cNvSpPr>
            <a:spLocks noChangeAspect="1" noChangeArrowheads="1" noTextEdit="1"/>
          </p:cNvSpPr>
          <p:nvPr/>
        </p:nvSpPr>
        <p:spPr bwMode="auto">
          <a:xfrm>
            <a:off x="3778687" y="2037679"/>
            <a:ext cx="747712" cy="712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11" name="Group 82"/>
          <p:cNvGrpSpPr/>
          <p:nvPr/>
        </p:nvGrpSpPr>
        <p:grpSpPr>
          <a:xfrm>
            <a:off x="1468783" y="2012279"/>
            <a:ext cx="6859955" cy="1883984"/>
            <a:chOff x="1468783" y="2012279"/>
            <a:chExt cx="6859955" cy="1883984"/>
          </a:xfrm>
        </p:grpSpPr>
        <p:sp>
          <p:nvSpPr>
            <p:cNvPr id="12" name="Rectangle 11"/>
            <p:cNvSpPr/>
            <p:nvPr/>
          </p:nvSpPr>
          <p:spPr>
            <a:xfrm>
              <a:off x="1470738" y="3063206"/>
              <a:ext cx="6856045" cy="833057"/>
            </a:xfrm>
            <a:prstGeom prst="rect">
              <a:avLst/>
            </a:prstGeom>
            <a:solidFill>
              <a:schemeClr val="tx2">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Rectangle 12"/>
            <p:cNvSpPr/>
            <p:nvPr/>
          </p:nvSpPr>
          <p:spPr>
            <a:xfrm>
              <a:off x="1470738" y="2012279"/>
              <a:ext cx="6856045" cy="1050924"/>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4" name="Straight Connector 13"/>
            <p:cNvCxnSpPr/>
            <p:nvPr/>
          </p:nvCxnSpPr>
          <p:spPr>
            <a:xfrm>
              <a:off x="1468783" y="3063204"/>
              <a:ext cx="6858000" cy="0"/>
            </a:xfrm>
            <a:prstGeom prst="line">
              <a:avLst/>
            </a:prstGeom>
            <a:ln w="12700">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70738" y="3896261"/>
              <a:ext cx="6858000" cy="0"/>
            </a:xfrm>
            <a:prstGeom prst="line">
              <a:avLst/>
            </a:prstGeom>
            <a:ln>
              <a:noFill/>
            </a:ln>
          </p:spPr>
          <p:style>
            <a:lnRef idx="1">
              <a:schemeClr val="accent1"/>
            </a:lnRef>
            <a:fillRef idx="0">
              <a:schemeClr val="accent1"/>
            </a:fillRef>
            <a:effectRef idx="0">
              <a:schemeClr val="accent1"/>
            </a:effectRef>
            <a:fontRef idx="minor">
              <a:schemeClr val="tx1"/>
            </a:fontRef>
          </p:style>
        </p:cxnSp>
      </p:grpSp>
      <p:cxnSp>
        <p:nvCxnSpPr>
          <p:cNvPr id="16" name="Straight Connector 15"/>
          <p:cNvCxnSpPr/>
          <p:nvPr/>
        </p:nvCxnSpPr>
        <p:spPr>
          <a:xfrm>
            <a:off x="1470738" y="6127079"/>
            <a:ext cx="6858000" cy="0"/>
          </a:xfrm>
          <a:prstGeom prst="line">
            <a:avLst/>
          </a:prstGeom>
          <a:ln>
            <a:solidFill>
              <a:srgbClr val="FFFFFF">
                <a:alpha val="65000"/>
              </a:srgbClr>
            </a:solidFill>
          </a:ln>
        </p:spPr>
        <p:style>
          <a:lnRef idx="1">
            <a:schemeClr val="accent1"/>
          </a:lnRef>
          <a:fillRef idx="0">
            <a:schemeClr val="accent1"/>
          </a:fillRef>
          <a:effectRef idx="0">
            <a:schemeClr val="accent1"/>
          </a:effectRef>
          <a:fontRef idx="minor">
            <a:schemeClr val="tx1"/>
          </a:fontRef>
        </p:style>
      </p:cxnSp>
      <p:grpSp>
        <p:nvGrpSpPr>
          <p:cNvPr id="17" name="Group 45"/>
          <p:cNvGrpSpPr/>
          <p:nvPr/>
        </p:nvGrpSpPr>
        <p:grpSpPr>
          <a:xfrm>
            <a:off x="2286004" y="2012282"/>
            <a:ext cx="3878221" cy="4117367"/>
            <a:chOff x="1143000" y="2012279"/>
            <a:chExt cx="3878221" cy="4117367"/>
          </a:xfrm>
        </p:grpSpPr>
        <p:sp>
          <p:nvSpPr>
            <p:cNvPr id="18" name="Freeform 26"/>
            <p:cNvSpPr>
              <a:spLocks/>
            </p:cNvSpPr>
            <p:nvPr/>
          </p:nvSpPr>
          <p:spPr bwMode="auto">
            <a:xfrm>
              <a:off x="1143000" y="2012279"/>
              <a:ext cx="3878221" cy="4117367"/>
            </a:xfrm>
            <a:prstGeom prst="triangle">
              <a:avLst/>
            </a:prstGeom>
            <a:solidFill>
              <a:schemeClr val="bg1">
                <a:lumMod val="50000"/>
                <a:alpha val="3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2753335" y="4825721"/>
              <a:ext cx="657552" cy="369332"/>
            </a:xfrm>
            <a:prstGeom prst="rect">
              <a:avLst/>
            </a:prstGeom>
          </p:spPr>
          <p:txBody>
            <a:bodyPr wrap="none">
              <a:spAutoFit/>
            </a:bodyPr>
            <a:lstStyle/>
            <a:p>
              <a:pPr algn="ctr"/>
              <a:r>
                <a:rPr lang="en-US" dirty="0">
                  <a:solidFill>
                    <a:prstClr val="white"/>
                  </a:solidFill>
                  <a:latin typeface="Segoe Semibold" pitchFamily="34" charset="0"/>
                </a:rPr>
                <a:t>70M</a:t>
              </a:r>
              <a:endParaRPr lang="en-US" dirty="0">
                <a:solidFill>
                  <a:prstClr val="black"/>
                </a:solidFill>
                <a:latin typeface="Segoe Semibold" pitchFamily="34" charset="0"/>
              </a:endParaRPr>
            </a:p>
          </p:txBody>
        </p:sp>
      </p:grpSp>
      <p:grpSp>
        <p:nvGrpSpPr>
          <p:cNvPr id="20" name="Group 44"/>
          <p:cNvGrpSpPr/>
          <p:nvPr/>
        </p:nvGrpSpPr>
        <p:grpSpPr>
          <a:xfrm>
            <a:off x="3904322" y="2402730"/>
            <a:ext cx="657552" cy="1150419"/>
            <a:chOff x="2753334" y="2402734"/>
            <a:chExt cx="657553" cy="1150419"/>
          </a:xfrm>
        </p:grpSpPr>
        <p:sp>
          <p:nvSpPr>
            <p:cNvPr id="21" name="Rectangle 20"/>
            <p:cNvSpPr/>
            <p:nvPr/>
          </p:nvSpPr>
          <p:spPr>
            <a:xfrm>
              <a:off x="2817455" y="2402734"/>
              <a:ext cx="529313" cy="369332"/>
            </a:xfrm>
            <a:prstGeom prst="rect">
              <a:avLst/>
            </a:prstGeom>
          </p:spPr>
          <p:txBody>
            <a:bodyPr wrap="none">
              <a:spAutoFit/>
            </a:bodyPr>
            <a:lstStyle/>
            <a:p>
              <a:pPr algn="ctr"/>
              <a:r>
                <a:rPr lang="en-US" dirty="0">
                  <a:solidFill>
                    <a:prstClr val="white"/>
                  </a:solidFill>
                  <a:latin typeface="Segoe Semibold" pitchFamily="34" charset="0"/>
                </a:rPr>
                <a:t>1M</a:t>
              </a:r>
              <a:endParaRPr lang="en-US" dirty="0">
                <a:solidFill>
                  <a:prstClr val="black"/>
                </a:solidFill>
                <a:latin typeface="Segoe Semibold" pitchFamily="34" charset="0"/>
              </a:endParaRPr>
            </a:p>
          </p:txBody>
        </p:sp>
        <p:sp>
          <p:nvSpPr>
            <p:cNvPr id="22" name="Rectangle 21"/>
            <p:cNvSpPr/>
            <p:nvPr/>
          </p:nvSpPr>
          <p:spPr>
            <a:xfrm>
              <a:off x="2753334" y="3183821"/>
              <a:ext cx="657553" cy="369332"/>
            </a:xfrm>
            <a:prstGeom prst="rect">
              <a:avLst/>
            </a:prstGeom>
          </p:spPr>
          <p:txBody>
            <a:bodyPr wrap="none">
              <a:spAutoFit/>
            </a:bodyPr>
            <a:lstStyle/>
            <a:p>
              <a:pPr algn="ctr"/>
              <a:r>
                <a:rPr lang="en-US" dirty="0">
                  <a:solidFill>
                    <a:prstClr val="white"/>
                  </a:solidFill>
                  <a:latin typeface="Segoe Semibold" pitchFamily="34" charset="0"/>
                </a:rPr>
                <a:t>14M</a:t>
              </a:r>
              <a:endParaRPr lang="en-US" dirty="0">
                <a:solidFill>
                  <a:prstClr val="black"/>
                </a:solidFill>
                <a:latin typeface="Segoe Semibold" pitchFamily="34" charset="0"/>
              </a:endParaRPr>
            </a:p>
          </p:txBody>
        </p:sp>
      </p:grpSp>
      <p:cxnSp>
        <p:nvCxnSpPr>
          <p:cNvPr id="23" name="Straight Connector 22"/>
          <p:cNvCxnSpPr/>
          <p:nvPr/>
        </p:nvCxnSpPr>
        <p:spPr>
          <a:xfrm>
            <a:off x="1468783" y="2012279"/>
            <a:ext cx="6858000" cy="0"/>
          </a:xfrm>
          <a:prstGeom prst="line">
            <a:avLst/>
          </a:prstGeom>
          <a:ln>
            <a:solidFill>
              <a:srgbClr val="FFFFFF">
                <a:alpha val="65000"/>
              </a:srgbClr>
            </a:solidFill>
          </a:ln>
        </p:spPr>
        <p:style>
          <a:lnRef idx="1">
            <a:schemeClr val="accent1"/>
          </a:lnRef>
          <a:fillRef idx="0">
            <a:schemeClr val="accent1"/>
          </a:fillRef>
          <a:effectRef idx="0">
            <a:schemeClr val="accent1"/>
          </a:effectRef>
          <a:fontRef idx="minor">
            <a:schemeClr val="tx1"/>
          </a:fontRef>
        </p:style>
      </p:cxnSp>
      <p:grpSp>
        <p:nvGrpSpPr>
          <p:cNvPr id="24" name="Group 80"/>
          <p:cNvGrpSpPr/>
          <p:nvPr/>
        </p:nvGrpSpPr>
        <p:grpSpPr>
          <a:xfrm>
            <a:off x="4235192" y="1452904"/>
            <a:ext cx="2606291" cy="2431929"/>
            <a:chOff x="4235192" y="1452904"/>
            <a:chExt cx="2606291" cy="2431929"/>
          </a:xfrm>
        </p:grpSpPr>
        <p:grpSp>
          <p:nvGrpSpPr>
            <p:cNvPr id="25" name="Group 66"/>
            <p:cNvGrpSpPr>
              <a:grpSpLocks noChangeAspect="1"/>
            </p:cNvGrpSpPr>
            <p:nvPr/>
          </p:nvGrpSpPr>
          <p:grpSpPr>
            <a:xfrm rot="10800000">
              <a:off x="4235192" y="1452904"/>
              <a:ext cx="2606291" cy="2431929"/>
              <a:chOff x="1800342" y="2012279"/>
              <a:chExt cx="5319942" cy="5380777"/>
            </a:xfrm>
          </p:grpSpPr>
          <p:sp>
            <p:nvSpPr>
              <p:cNvPr id="27" name="Rectangle 26"/>
              <p:cNvSpPr/>
              <p:nvPr/>
            </p:nvSpPr>
            <p:spPr>
              <a:xfrm rot="10800000">
                <a:off x="1800342" y="6643987"/>
                <a:ext cx="5319942" cy="749069"/>
              </a:xfrm>
              <a:prstGeom prst="rect">
                <a:avLst/>
              </a:prstGeom>
            </p:spPr>
            <p:txBody>
              <a:bodyPr wrap="none">
                <a:spAutoFit/>
              </a:bodyPr>
              <a:lstStyle/>
              <a:p>
                <a:pPr algn="ctr"/>
                <a:r>
                  <a:rPr lang="ru-RU" sz="1600" dirty="0" smtClean="0">
                    <a:solidFill>
                      <a:prstClr val="white"/>
                    </a:solidFill>
                    <a:latin typeface="Segoe" pitchFamily="34" charset="0"/>
                  </a:rPr>
                  <a:t>Вычислительные ресурсы</a:t>
                </a:r>
                <a:endParaRPr lang="en-US" sz="1600" dirty="0">
                  <a:solidFill>
                    <a:prstClr val="black"/>
                  </a:solidFill>
                  <a:latin typeface="Segoe" pitchFamily="34" charset="0"/>
                </a:endParaRPr>
              </a:p>
            </p:txBody>
          </p:sp>
          <p:grpSp>
            <p:nvGrpSpPr>
              <p:cNvPr id="28" name="Group 37"/>
              <p:cNvGrpSpPr/>
              <p:nvPr/>
            </p:nvGrpSpPr>
            <p:grpSpPr>
              <a:xfrm>
                <a:off x="2522579" y="2012279"/>
                <a:ext cx="3878221" cy="4117367"/>
                <a:chOff x="2019543" y="2012279"/>
                <a:chExt cx="3878221" cy="4117367"/>
              </a:xfrm>
            </p:grpSpPr>
            <p:sp>
              <p:nvSpPr>
                <p:cNvPr id="29" name="Freeform 26"/>
                <p:cNvSpPr>
                  <a:spLocks/>
                </p:cNvSpPr>
                <p:nvPr/>
              </p:nvSpPr>
              <p:spPr bwMode="auto">
                <a:xfrm>
                  <a:off x="2019543" y="2012279"/>
                  <a:ext cx="3878221" cy="4117367"/>
                </a:xfrm>
                <a:prstGeom prst="triangle">
                  <a:avLst/>
                </a:prstGeom>
                <a:solidFill>
                  <a:schemeClr val="bg1">
                    <a:lumMod val="50000"/>
                    <a:alpha val="3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rot="10800000">
                  <a:off x="3308824" y="4452223"/>
                  <a:ext cx="1299656" cy="817168"/>
                </a:xfrm>
                <a:prstGeom prst="rect">
                  <a:avLst/>
                </a:prstGeom>
              </p:spPr>
              <p:txBody>
                <a:bodyPr wrap="none">
                  <a:spAutoFit/>
                </a:bodyPr>
                <a:lstStyle/>
                <a:p>
                  <a:pPr algn="ctr"/>
                  <a:r>
                    <a:rPr lang="en-US" dirty="0">
                      <a:solidFill>
                        <a:prstClr val="white"/>
                      </a:solidFill>
                      <a:latin typeface="Segoe Semibold" pitchFamily="34" charset="0"/>
                    </a:rPr>
                    <a:t>80%</a:t>
                  </a:r>
                  <a:endParaRPr lang="en-US" dirty="0">
                    <a:solidFill>
                      <a:prstClr val="black"/>
                    </a:solidFill>
                    <a:latin typeface="Segoe Semibold" pitchFamily="34" charset="0"/>
                  </a:endParaRPr>
                </a:p>
              </p:txBody>
            </p:sp>
          </p:grpSp>
        </p:grpSp>
        <p:sp>
          <p:nvSpPr>
            <p:cNvPr id="26" name="Rectangle 25"/>
            <p:cNvSpPr/>
            <p:nvPr/>
          </p:nvSpPr>
          <p:spPr>
            <a:xfrm>
              <a:off x="5238308" y="3151109"/>
              <a:ext cx="636714" cy="369332"/>
            </a:xfrm>
            <a:prstGeom prst="rect">
              <a:avLst/>
            </a:prstGeom>
          </p:spPr>
          <p:txBody>
            <a:bodyPr wrap="none">
              <a:spAutoFit/>
            </a:bodyPr>
            <a:lstStyle/>
            <a:p>
              <a:pPr algn="ctr"/>
              <a:r>
                <a:rPr lang="en-US" dirty="0">
                  <a:solidFill>
                    <a:prstClr val="white"/>
                  </a:solidFill>
                  <a:latin typeface="Segoe Semibold" pitchFamily="34" charset="0"/>
                </a:rPr>
                <a:t>20%</a:t>
              </a:r>
              <a:endParaRPr lang="en-US" dirty="0">
                <a:solidFill>
                  <a:prstClr val="black"/>
                </a:solidFill>
                <a:latin typeface="Segoe Semibold" pitchFamily="34" charset="0"/>
              </a:endParaRPr>
            </a:p>
          </p:txBody>
        </p:sp>
      </p:grpSp>
      <p:grpSp>
        <p:nvGrpSpPr>
          <p:cNvPr id="31" name="Group 42"/>
          <p:cNvGrpSpPr/>
          <p:nvPr/>
        </p:nvGrpSpPr>
        <p:grpSpPr>
          <a:xfrm>
            <a:off x="3344192" y="2026920"/>
            <a:ext cx="1776448" cy="1869340"/>
            <a:chOff x="3336572" y="2026920"/>
            <a:chExt cx="1776448" cy="1869340"/>
          </a:xfrm>
        </p:grpSpPr>
        <p:grpSp>
          <p:nvGrpSpPr>
            <p:cNvPr id="32" name="Group 37"/>
            <p:cNvGrpSpPr/>
            <p:nvPr/>
          </p:nvGrpSpPr>
          <p:grpSpPr>
            <a:xfrm>
              <a:off x="3336572" y="2026920"/>
              <a:ext cx="1776448" cy="1869340"/>
              <a:chOff x="1873580" y="2012279"/>
              <a:chExt cx="4185779" cy="3989118"/>
            </a:xfrm>
          </p:grpSpPr>
          <p:sp>
            <p:nvSpPr>
              <p:cNvPr id="34" name="Freeform 26"/>
              <p:cNvSpPr>
                <a:spLocks/>
              </p:cNvSpPr>
              <p:nvPr/>
            </p:nvSpPr>
            <p:spPr bwMode="auto">
              <a:xfrm>
                <a:off x="1873580" y="2012279"/>
                <a:ext cx="4185779" cy="3989118"/>
              </a:xfrm>
              <a:prstGeom prst="triangle">
                <a:avLst/>
              </a:prstGeom>
              <a:solidFill>
                <a:schemeClr val="bg1">
                  <a:lumMod val="50000"/>
                  <a:alpha val="3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3185255" y="4483930"/>
                <a:ext cx="1549366" cy="788144"/>
              </a:xfrm>
              <a:prstGeom prst="rect">
                <a:avLst/>
              </a:prstGeom>
            </p:spPr>
            <p:txBody>
              <a:bodyPr wrap="none">
                <a:spAutoFit/>
              </a:bodyPr>
              <a:lstStyle/>
              <a:p>
                <a:pPr algn="ctr"/>
                <a:r>
                  <a:rPr lang="en-US" dirty="0">
                    <a:solidFill>
                      <a:prstClr val="white"/>
                    </a:solidFill>
                    <a:latin typeface="Segoe Semibold" pitchFamily="34" charset="0"/>
                  </a:rPr>
                  <a:t>14M</a:t>
                </a:r>
                <a:endParaRPr lang="en-US" dirty="0">
                  <a:solidFill>
                    <a:prstClr val="black"/>
                  </a:solidFill>
                  <a:latin typeface="Segoe Semibold" pitchFamily="34" charset="0"/>
                </a:endParaRPr>
              </a:p>
            </p:txBody>
          </p:sp>
        </p:grpSp>
        <p:sp>
          <p:nvSpPr>
            <p:cNvPr id="33" name="Rectangle 32"/>
            <p:cNvSpPr/>
            <p:nvPr/>
          </p:nvSpPr>
          <p:spPr>
            <a:xfrm>
              <a:off x="3962400" y="2402487"/>
              <a:ext cx="529312" cy="369332"/>
            </a:xfrm>
            <a:prstGeom prst="rect">
              <a:avLst/>
            </a:prstGeom>
          </p:spPr>
          <p:txBody>
            <a:bodyPr wrap="none">
              <a:spAutoFit/>
            </a:bodyPr>
            <a:lstStyle/>
            <a:p>
              <a:pPr algn="ctr"/>
              <a:r>
                <a:rPr lang="en-US" dirty="0">
                  <a:solidFill>
                    <a:prstClr val="white"/>
                  </a:solidFill>
                  <a:latin typeface="Segoe Semibold" pitchFamily="34" charset="0"/>
                </a:rPr>
                <a:t>1M</a:t>
              </a:r>
              <a:endParaRPr lang="en-US" dirty="0">
                <a:solidFill>
                  <a:prstClr val="black"/>
                </a:solidFill>
                <a:latin typeface="Segoe Semibold" pitchFamily="34" charset="0"/>
              </a:endParaRPr>
            </a:p>
          </p:txBody>
        </p:sp>
      </p:grpSp>
      <p:sp>
        <p:nvSpPr>
          <p:cNvPr id="36" name="Rectangle 35"/>
          <p:cNvSpPr/>
          <p:nvPr/>
        </p:nvSpPr>
        <p:spPr>
          <a:xfrm>
            <a:off x="3371850" y="6162675"/>
            <a:ext cx="2255746" cy="338554"/>
          </a:xfrm>
          <a:prstGeom prst="rect">
            <a:avLst/>
          </a:prstGeom>
        </p:spPr>
        <p:txBody>
          <a:bodyPr wrap="none">
            <a:spAutoFit/>
          </a:bodyPr>
          <a:lstStyle/>
          <a:p>
            <a:r>
              <a:rPr lang="ru-RU" sz="1600" dirty="0" smtClean="0">
                <a:solidFill>
                  <a:prstClr val="white"/>
                </a:solidFill>
                <a:latin typeface="Segoe Light" pitchFamily="34" charset="0"/>
              </a:rPr>
              <a:t>Ученные </a:t>
            </a:r>
            <a:r>
              <a:rPr lang="en-US" sz="1600" dirty="0" smtClean="0">
                <a:solidFill>
                  <a:prstClr val="white"/>
                </a:solidFill>
                <a:latin typeface="Segoe Light" pitchFamily="34" charset="0"/>
              </a:rPr>
              <a:t>&amp; </a:t>
            </a:r>
            <a:r>
              <a:rPr lang="ru-RU" sz="1600" dirty="0" smtClean="0">
                <a:solidFill>
                  <a:prstClr val="white"/>
                </a:solidFill>
                <a:latin typeface="Segoe Light" pitchFamily="34" charset="0"/>
              </a:rPr>
              <a:t>Инженеры </a:t>
            </a:r>
            <a:endParaRPr lang="en-US" sz="1600" dirty="0">
              <a:solidFill>
                <a:prstClr val="black"/>
              </a:solidFill>
            </a:endParaRPr>
          </a:p>
        </p:txBody>
      </p:sp>
      <p:sp>
        <p:nvSpPr>
          <p:cNvPr id="37" name="Freeform 26"/>
          <p:cNvSpPr>
            <a:spLocks/>
          </p:cNvSpPr>
          <p:nvPr/>
        </p:nvSpPr>
        <p:spPr bwMode="auto">
          <a:xfrm>
            <a:off x="2286004" y="2057400"/>
            <a:ext cx="3878221" cy="4069080"/>
          </a:xfrm>
          <a:prstGeom prst="triangle">
            <a:avLst/>
          </a:prstGeom>
          <a:solidFill>
            <a:schemeClr val="bg1">
              <a:lumMod val="50000"/>
              <a:alpha val="41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3886200" y="4829628"/>
            <a:ext cx="990600" cy="369332"/>
          </a:xfrm>
          <a:prstGeom prst="rect">
            <a:avLst/>
          </a:prstGeom>
          <a:noFill/>
        </p:spPr>
        <p:txBody>
          <a:bodyPr wrap="square" rtlCol="0">
            <a:spAutoFit/>
          </a:bodyPr>
          <a:lstStyle/>
          <a:p>
            <a:r>
              <a:rPr lang="en-US" dirty="0" smtClean="0">
                <a:solidFill>
                  <a:prstClr val="white">
                    <a:lumMod val="95000"/>
                  </a:prstClr>
                </a:solidFill>
                <a:latin typeface="Segoe Semibold"/>
              </a:rPr>
              <a:t>55M</a:t>
            </a:r>
            <a:endParaRPr lang="en-US" dirty="0">
              <a:solidFill>
                <a:prstClr val="white">
                  <a:lumMod val="95000"/>
                </a:prstClr>
              </a:solidFill>
              <a:latin typeface="Segoe Semibold"/>
            </a:endParaRPr>
          </a:p>
        </p:txBody>
      </p:sp>
      <p:grpSp>
        <p:nvGrpSpPr>
          <p:cNvPr id="39" name="Group 47"/>
          <p:cNvGrpSpPr/>
          <p:nvPr/>
        </p:nvGrpSpPr>
        <p:grpSpPr>
          <a:xfrm>
            <a:off x="4648200" y="4800617"/>
            <a:ext cx="3680538" cy="830997"/>
            <a:chOff x="4648200" y="4800600"/>
            <a:chExt cx="4038600" cy="830992"/>
          </a:xfrm>
        </p:grpSpPr>
        <p:cxnSp>
          <p:nvCxnSpPr>
            <p:cNvPr id="40" name="Straight Connector 39"/>
            <p:cNvCxnSpPr/>
            <p:nvPr/>
          </p:nvCxnSpPr>
          <p:spPr>
            <a:xfrm>
              <a:off x="4648200" y="5029200"/>
              <a:ext cx="14478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096000" y="4800600"/>
              <a:ext cx="2590800" cy="830992"/>
            </a:xfrm>
            <a:prstGeom prst="rect">
              <a:avLst/>
            </a:prstGeom>
            <a:noFill/>
          </p:spPr>
          <p:txBody>
            <a:bodyPr wrap="square" rtlCol="0">
              <a:spAutoFit/>
            </a:bodyPr>
            <a:lstStyle/>
            <a:p>
              <a:r>
                <a:rPr lang="ru-RU" sz="1200" i="1" dirty="0" smtClean="0">
                  <a:solidFill>
                    <a:prstClr val="white">
                      <a:lumMod val="95000"/>
                    </a:prstClr>
                  </a:solidFill>
                  <a:latin typeface="Segoe" pitchFamily="34" charset="0"/>
                </a:rPr>
                <a:t>Полное отсутствие или ограниченность доступа к ресурсам</a:t>
              </a:r>
              <a:r>
                <a:rPr lang="en-US" sz="1200" i="1" dirty="0" smtClean="0">
                  <a:solidFill>
                    <a:prstClr val="white">
                      <a:lumMod val="95000"/>
                    </a:prstClr>
                  </a:solidFill>
                  <a:latin typeface="Segoe" pitchFamily="34" charset="0"/>
                </a:rPr>
                <a:t> high performance data-intensive</a:t>
              </a:r>
              <a:endParaRPr lang="en-US" sz="1200" i="1" dirty="0">
                <a:solidFill>
                  <a:prstClr val="white">
                    <a:lumMod val="95000"/>
                  </a:prstClr>
                </a:solidFill>
                <a:latin typeface="Segoe" pitchFamily="34" charset="0"/>
              </a:endParaRPr>
            </a:p>
          </p:txBody>
        </p:sp>
      </p:grpSp>
    </p:spTree>
    <p:extLst>
      <p:ext uri="{BB962C8B-B14F-4D97-AF65-F5344CB8AC3E}">
        <p14:creationId xmlns:p14="http://schemas.microsoft.com/office/powerpoint/2010/main" val="3949503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0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20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20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2000"/>
                                        <p:tgtEl>
                                          <p:spTgt spid="31"/>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600"/>
                                        <p:tgtEl>
                                          <p:spTgt spid="11"/>
                                        </p:tgtEl>
                                      </p:cBhvr>
                                    </p:animEffect>
                                  </p:childTnLst>
                                </p:cTn>
                              </p:par>
                              <p:par>
                                <p:cTn id="26" presetID="10" presetClass="exit" presetSubtype="0" fill="hold" nodeType="withEffect">
                                  <p:stCondLst>
                                    <p:cond delay="0"/>
                                  </p:stCondLst>
                                  <p:childTnLst>
                                    <p:animEffect transition="out" filter="fade">
                                      <p:cBhvr>
                                        <p:cTn id="27" dur="1000"/>
                                        <p:tgtEl>
                                          <p:spTgt spid="20"/>
                                        </p:tgtEl>
                                      </p:cBhvr>
                                    </p:animEffect>
                                    <p:set>
                                      <p:cBhvr>
                                        <p:cTn id="28" dur="1" fill="hold">
                                          <p:stCondLst>
                                            <p:cond delay="999"/>
                                          </p:stCondLst>
                                        </p:cTn>
                                        <p:tgtEl>
                                          <p:spTgt spid="2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000"/>
                                        <p:tgtEl>
                                          <p:spTgt spid="17"/>
                                        </p:tgtEl>
                                      </p:cBhvr>
                                    </p:animEffect>
                                    <p:set>
                                      <p:cBhvr>
                                        <p:cTn id="31" dur="1" fill="hold">
                                          <p:stCondLst>
                                            <p:cond delay="1999"/>
                                          </p:stCondLst>
                                        </p:cTn>
                                        <p:tgtEl>
                                          <p:spTgt spid="17"/>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2000"/>
                                        <p:tgtEl>
                                          <p:spTgt spid="38"/>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ighest lakes6 10 Highest Lakes on Ear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 y="0"/>
            <a:ext cx="9381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19400" y="228600"/>
            <a:ext cx="4156907" cy="769441"/>
          </a:xfrm>
          <a:prstGeom prst="rect">
            <a:avLst/>
          </a:prstGeom>
          <a:noFill/>
        </p:spPr>
        <p:txBody>
          <a:bodyPr wrap="none" rtlCol="0">
            <a:spAutoFit/>
          </a:bodyPr>
          <a:lstStyle/>
          <a:p>
            <a:r>
              <a:rPr lang="ru-RU" sz="4400" dirty="0" smtClean="0">
                <a:solidFill>
                  <a:srgbClr val="FFFF00"/>
                </a:solidFill>
              </a:rPr>
              <a:t>«Озера данных»</a:t>
            </a:r>
            <a:endParaRPr lang="en-US" sz="4400" dirty="0">
              <a:solidFill>
                <a:srgbClr val="FFFF00"/>
              </a:solidFill>
            </a:endParaRPr>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873624"/>
            <a:ext cx="476885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0" y="4648200"/>
            <a:ext cx="2374812" cy="89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1752600"/>
            <a:ext cx="5334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38200" y="1828800"/>
            <a:ext cx="4724370" cy="2031325"/>
          </a:xfrm>
          <a:prstGeom prst="rect">
            <a:avLst/>
          </a:prstGeom>
          <a:noFill/>
        </p:spPr>
        <p:txBody>
          <a:bodyPr wrap="none" rtlCol="0">
            <a:spAutoFit/>
          </a:bodyPr>
          <a:lstStyle/>
          <a:p>
            <a:pPr marL="285750" indent="-285750">
              <a:buFont typeface="Wingdings" charset="2"/>
              <a:buChar char="Ø"/>
            </a:pPr>
            <a:r>
              <a:rPr lang="ru-RU" dirty="0" smtClean="0"/>
              <a:t>Единый источник</a:t>
            </a:r>
          </a:p>
          <a:p>
            <a:pPr marL="285750" indent="-285750">
              <a:buFont typeface="Wingdings" charset="2"/>
              <a:buChar char="Ø"/>
            </a:pPr>
            <a:r>
              <a:rPr lang="ru-RU" dirty="0" smtClean="0"/>
              <a:t>Большой объем</a:t>
            </a:r>
          </a:p>
          <a:p>
            <a:pPr marL="285750" indent="-285750">
              <a:buFont typeface="Wingdings" charset="2"/>
              <a:buChar char="Ø"/>
            </a:pPr>
            <a:r>
              <a:rPr lang="ru-RU" dirty="0" smtClean="0"/>
              <a:t>Неочищенный резервуар</a:t>
            </a:r>
          </a:p>
          <a:p>
            <a:pPr marL="285750" indent="-285750">
              <a:buFont typeface="Wingdings" charset="2"/>
              <a:buChar char="Ø"/>
            </a:pPr>
            <a:r>
              <a:rPr lang="ru-RU" dirty="0" smtClean="0"/>
              <a:t>Может быть исследован</a:t>
            </a:r>
          </a:p>
          <a:p>
            <a:pPr marL="285750" indent="-285750">
              <a:buFont typeface="Wingdings" charset="2"/>
              <a:buChar char="Ø"/>
            </a:pPr>
            <a:r>
              <a:rPr lang="ru-RU" dirty="0" smtClean="0"/>
              <a:t>Есть 0-2 озера на компанию</a:t>
            </a:r>
          </a:p>
          <a:p>
            <a:pPr marL="285750" indent="-285750">
              <a:buFont typeface="Wingdings" charset="2"/>
              <a:buChar char="Ø"/>
            </a:pPr>
            <a:r>
              <a:rPr lang="ru-RU" dirty="0" smtClean="0"/>
              <a:t>Не вмещаются в традиционные </a:t>
            </a:r>
            <a:r>
              <a:rPr lang="en-US" dirty="0" smtClean="0"/>
              <a:t>RDBMS</a:t>
            </a:r>
          </a:p>
          <a:p>
            <a:pPr marL="285750" indent="-285750">
              <a:buFont typeface="Wingdings" charset="2"/>
              <a:buChar char="Ø"/>
            </a:pPr>
            <a:r>
              <a:rPr lang="ru-RU" dirty="0" smtClean="0"/>
              <a:t>Содержат известные и неизвестные ответы</a:t>
            </a:r>
          </a:p>
        </p:txBody>
      </p:sp>
    </p:spTree>
    <p:extLst>
      <p:ext uri="{BB962C8B-B14F-4D97-AF65-F5344CB8AC3E}">
        <p14:creationId xmlns:p14="http://schemas.microsoft.com/office/powerpoint/2010/main" val="23754393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2.png"/>
          <p:cNvPicPr>
            <a:picLocks noChangeAspect="1"/>
          </p:cNvPicPr>
          <p:nvPr/>
        </p:nvPicPr>
        <p:blipFill>
          <a:blip r:embed="rId3" cstate="print"/>
          <a:stretch>
            <a:fillRect/>
          </a:stretch>
        </p:blipFill>
        <p:spPr>
          <a:xfrm>
            <a:off x="0" y="862"/>
            <a:ext cx="9142858" cy="6857143"/>
          </a:xfrm>
          <a:prstGeom prst="rect">
            <a:avLst/>
          </a:prstGeom>
          <a:solidFill>
            <a:scrgbClr r="0" g="0" b="0">
              <a:alpha val="10721"/>
            </a:scrgbClr>
          </a:solidFill>
          <a:ln>
            <a:noFill/>
          </a:ln>
        </p:spPr>
      </p:pic>
      <p:sp>
        <p:nvSpPr>
          <p:cNvPr id="2" name="Title 1"/>
          <p:cNvSpPr>
            <a:spLocks noGrp="1"/>
          </p:cNvSpPr>
          <p:nvPr>
            <p:ph type="title"/>
          </p:nvPr>
        </p:nvSpPr>
        <p:spPr/>
        <p:txBody>
          <a:bodyPr/>
          <a:lstStyle/>
          <a:p>
            <a:r>
              <a:rPr lang="ru-RU" dirty="0" smtClean="0">
                <a:solidFill>
                  <a:srgbClr val="FFFF00"/>
                </a:solidFill>
              </a:rPr>
              <a:t>О чем пойдет речь?</a:t>
            </a:r>
            <a:endParaRPr lang="en-US" dirty="0">
              <a:solidFill>
                <a:srgbClr val="FFFF00"/>
              </a:solidFill>
            </a:endParaRPr>
          </a:p>
        </p:txBody>
      </p:sp>
      <p:sp>
        <p:nvSpPr>
          <p:cNvPr id="3" name="Content Placeholder 2"/>
          <p:cNvSpPr>
            <a:spLocks noGrp="1"/>
          </p:cNvSpPr>
          <p:nvPr>
            <p:ph idx="1"/>
          </p:nvPr>
        </p:nvSpPr>
        <p:spPr/>
        <p:txBody>
          <a:bodyPr/>
          <a:lstStyle/>
          <a:p>
            <a:r>
              <a:rPr lang="ru-RU" dirty="0" smtClean="0">
                <a:solidFill>
                  <a:srgbClr val="FFC000"/>
                </a:solidFill>
              </a:rPr>
              <a:t>Управление и на основе </a:t>
            </a:r>
            <a:r>
              <a:rPr lang="ru-RU" dirty="0" smtClean="0">
                <a:solidFill>
                  <a:srgbClr val="FFC000"/>
                </a:solidFill>
              </a:rPr>
              <a:t>информации</a:t>
            </a:r>
            <a:endParaRPr lang="en-US" dirty="0" smtClean="0">
              <a:solidFill>
                <a:srgbClr val="FFC000"/>
              </a:solidFill>
            </a:endParaRPr>
          </a:p>
          <a:p>
            <a:r>
              <a:rPr lang="ru-RU" dirty="0" smtClean="0">
                <a:solidFill>
                  <a:srgbClr val="FFC000"/>
                </a:solidFill>
              </a:rPr>
              <a:t>Новые возможности </a:t>
            </a:r>
          </a:p>
          <a:p>
            <a:r>
              <a:rPr lang="ru-RU" dirty="0" smtClean="0">
                <a:solidFill>
                  <a:srgbClr val="FFC000"/>
                </a:solidFill>
              </a:rPr>
              <a:t>Облака и вычисления</a:t>
            </a:r>
            <a:endParaRPr lang="en-US" dirty="0" smtClean="0">
              <a:solidFill>
                <a:srgbClr val="FFC000"/>
              </a:solidFill>
            </a:endParaRPr>
          </a:p>
          <a:p>
            <a:r>
              <a:rPr lang="ru-RU" dirty="0" smtClean="0">
                <a:solidFill>
                  <a:srgbClr val="FFC000"/>
                </a:solidFill>
              </a:rPr>
              <a:t>Библиотека </a:t>
            </a:r>
            <a:r>
              <a:rPr lang="en-US" dirty="0" smtClean="0">
                <a:solidFill>
                  <a:srgbClr val="FFC000"/>
                </a:solidFill>
              </a:rPr>
              <a:t>Cloud Numerics</a:t>
            </a:r>
          </a:p>
          <a:p>
            <a:r>
              <a:rPr lang="ru-RU" dirty="0" smtClean="0">
                <a:solidFill>
                  <a:srgbClr val="FFC000"/>
                </a:solidFill>
              </a:rPr>
              <a:t>Примеры</a:t>
            </a:r>
            <a:endParaRPr lang="en-US" dirty="0" smtClean="0">
              <a:solidFill>
                <a:srgbClr val="FFC000"/>
              </a:solidFill>
            </a:endParaRPr>
          </a:p>
          <a:p>
            <a:endParaRPr lang="en-US" dirty="0" smtClean="0">
              <a:solidFill>
                <a:srgbClr val="FFC000"/>
              </a:solidFill>
            </a:endParaRPr>
          </a:p>
          <a:p>
            <a:endParaRPr lang="en-US" dirty="0">
              <a:solidFill>
                <a:srgbClr val="FFC000"/>
              </a:solidFill>
            </a:endParaRPr>
          </a:p>
        </p:txBody>
      </p:sp>
      <p:pic>
        <p:nvPicPr>
          <p:cNvPr id="1026" name="Picture 2" descr="http://www.bigdatabytes.com/wp-content/uploads/2012/01/big-dat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969120"/>
            <a:ext cx="3609975" cy="271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873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martinsights.com/wp-content/uploads/2012/02/data-scienc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071" y="5314236"/>
            <a:ext cx="1609529" cy="11262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1447800" y="4038600"/>
            <a:ext cx="762000" cy="762000"/>
          </a:xfrm>
          <a:prstGeom prst="rect">
            <a:avLst/>
          </a:prstGeom>
        </p:spPr>
      </p:pic>
      <p:pic>
        <p:nvPicPr>
          <p:cNvPr id="7" name="Content Placeholder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1" y="11394"/>
            <a:ext cx="1524000" cy="6890174"/>
          </a:xfrm>
          <a:prstGeom prst="rect">
            <a:avLst/>
          </a:prstGeom>
        </p:spPr>
      </p:pic>
      <p:sp>
        <p:nvSpPr>
          <p:cNvPr id="2" name="Title 1"/>
          <p:cNvSpPr>
            <a:spLocks noGrp="1"/>
          </p:cNvSpPr>
          <p:nvPr>
            <p:ph type="title"/>
          </p:nvPr>
        </p:nvSpPr>
        <p:spPr>
          <a:xfrm>
            <a:off x="237714" y="11394"/>
            <a:ext cx="8229600" cy="1143000"/>
          </a:xfrm>
        </p:spPr>
        <p:txBody>
          <a:bodyPr/>
          <a:lstStyle/>
          <a:p>
            <a:r>
              <a:rPr lang="ru-RU" dirty="0" smtClean="0"/>
              <a:t>Данные и анализ</a:t>
            </a:r>
            <a:endParaRPr lang="en-US" dirty="0"/>
          </a:p>
        </p:txBody>
      </p:sp>
      <p:pic>
        <p:nvPicPr>
          <p:cNvPr id="8"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2667000"/>
            <a:ext cx="1742163" cy="687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402975" y="5486400"/>
            <a:ext cx="5988425" cy="954107"/>
          </a:xfrm>
          <a:prstGeom prst="rect">
            <a:avLst/>
          </a:prstGeom>
          <a:solidFill>
            <a:schemeClr val="bg1">
              <a:lumMod val="85000"/>
            </a:schemeClr>
          </a:solidFill>
        </p:spPr>
        <p:txBody>
          <a:bodyPr wrap="square" rtlCol="0">
            <a:spAutoFit/>
          </a:bodyPr>
          <a:lstStyle/>
          <a:p>
            <a:r>
              <a:rPr lang="en-US" sz="1400" dirty="0" smtClean="0"/>
              <a:t>“A data scientist is someone who can obtain, scrub, explore, model and interpret data, blending hacking, statistics and machine learning. Data scientists not only are adept at working with data, but appreciate data itself as a first-class product”   </a:t>
            </a:r>
            <a:r>
              <a:rPr lang="en-US" sz="1400" i="1" dirty="0" smtClean="0"/>
              <a:t>From Hilary Mason, Chief Scientist at </a:t>
            </a:r>
            <a:r>
              <a:rPr lang="en-US" sz="1400" b="1" i="1" dirty="0" smtClean="0"/>
              <a:t>bit.ly</a:t>
            </a:r>
          </a:p>
        </p:txBody>
      </p:sp>
      <p:sp>
        <p:nvSpPr>
          <p:cNvPr id="4" name="Rounded Rectangle 3"/>
          <p:cNvSpPr/>
          <p:nvPr/>
        </p:nvSpPr>
        <p:spPr>
          <a:xfrm>
            <a:off x="1295400" y="1447800"/>
            <a:ext cx="6096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2000" dirty="0" smtClean="0"/>
              <a:t>Появление новых инструментов и профессий</a:t>
            </a:r>
            <a:endParaRPr lang="en-US" sz="2000" dirty="0"/>
          </a:p>
        </p:txBody>
      </p:sp>
      <p:pic>
        <p:nvPicPr>
          <p:cNvPr id="5" name="Picture 4"/>
          <p:cNvPicPr>
            <a:picLocks noChangeAspect="1"/>
          </p:cNvPicPr>
          <p:nvPr/>
        </p:nvPicPr>
        <p:blipFill>
          <a:blip r:embed="rId7"/>
          <a:stretch>
            <a:fillRect/>
          </a:stretch>
        </p:blipFill>
        <p:spPr>
          <a:xfrm>
            <a:off x="789209" y="2058757"/>
            <a:ext cx="2639791" cy="1979843"/>
          </a:xfrm>
          <a:prstGeom prst="rect">
            <a:avLst/>
          </a:prstGeom>
        </p:spPr>
      </p:pic>
      <p:pic>
        <p:nvPicPr>
          <p:cNvPr id="6" name="Picture 5"/>
          <p:cNvPicPr>
            <a:picLocks noChangeAspect="1"/>
          </p:cNvPicPr>
          <p:nvPr/>
        </p:nvPicPr>
        <p:blipFill>
          <a:blip r:embed="rId8"/>
          <a:stretch>
            <a:fillRect/>
          </a:stretch>
        </p:blipFill>
        <p:spPr>
          <a:xfrm>
            <a:off x="3352800" y="2133600"/>
            <a:ext cx="2616200" cy="614649"/>
          </a:xfrm>
          <a:prstGeom prst="rect">
            <a:avLst/>
          </a:prstGeom>
        </p:spPr>
      </p:pic>
      <p:sp>
        <p:nvSpPr>
          <p:cNvPr id="11" name="Rounded Rectangle 10"/>
          <p:cNvSpPr/>
          <p:nvPr/>
        </p:nvSpPr>
        <p:spPr>
          <a:xfrm>
            <a:off x="1295400" y="3429000"/>
            <a:ext cx="6096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2000" dirty="0" smtClean="0"/>
              <a:t>Новая «индустрия» информации</a:t>
            </a:r>
            <a:endParaRPr lang="en-US" sz="2000" dirty="0"/>
          </a:p>
        </p:txBody>
      </p:sp>
      <p:sp>
        <p:nvSpPr>
          <p:cNvPr id="12" name="Rounded Rectangle 11"/>
          <p:cNvSpPr/>
          <p:nvPr/>
        </p:nvSpPr>
        <p:spPr>
          <a:xfrm>
            <a:off x="1295400" y="4800600"/>
            <a:ext cx="6096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Data Scientists</a:t>
            </a:r>
            <a:endParaRPr lang="en-US" sz="2000" dirty="0"/>
          </a:p>
        </p:txBody>
      </p:sp>
      <p:pic>
        <p:nvPicPr>
          <p:cNvPr id="2050" name="Picture 2" descr="http://t2.gstatic.com/images?q=tbn:ANd9GcTsQQ6YcAboYOpQEI5WUHUvjEC4NeKsbnem0Z5Ddwb27RafNgDiS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0800" y="4038600"/>
            <a:ext cx="909638" cy="706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t1.gstatic.com/images?q=tbn:ANd9GcTWgirwh9OAgAtB6bRR01N_XoO3fKaklLZ-NXHFgGnzgUM7vN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13318" y="4059298"/>
            <a:ext cx="439196" cy="7413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1.gstatic.com/images?q=tbn:ANd9GcRTMPf-a0mtMcH9p8MzJo4sc33EfLtr4oI2FpW-TFaxbokcH-TgFw"/>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09338" y="4199840"/>
            <a:ext cx="1162050" cy="59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35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2.png"/>
          <p:cNvPicPr>
            <a:picLocks noChangeAspect="1"/>
          </p:cNvPicPr>
          <p:nvPr/>
        </p:nvPicPr>
        <p:blipFill>
          <a:blip r:embed="rId3" cstate="print"/>
          <a:stretch>
            <a:fillRect/>
          </a:stretch>
        </p:blipFill>
        <p:spPr>
          <a:xfrm>
            <a:off x="0" y="862"/>
            <a:ext cx="9142858" cy="6857143"/>
          </a:xfrm>
          <a:prstGeom prst="rect">
            <a:avLst/>
          </a:prstGeom>
          <a:solidFill>
            <a:scrgbClr r="0" g="0" b="0">
              <a:alpha val="10721"/>
            </a:scrgbClr>
          </a:solidFill>
          <a:ln>
            <a:noFill/>
          </a:ln>
        </p:spPr>
      </p:pic>
      <p:sp>
        <p:nvSpPr>
          <p:cNvPr id="3" name="Content Placeholder 2"/>
          <p:cNvSpPr>
            <a:spLocks noGrp="1"/>
          </p:cNvSpPr>
          <p:nvPr>
            <p:ph idx="1"/>
          </p:nvPr>
        </p:nvSpPr>
        <p:spPr>
          <a:xfrm>
            <a:off x="457200" y="1600200"/>
            <a:ext cx="8153400" cy="4525963"/>
          </a:xfrm>
        </p:spPr>
        <p:txBody>
          <a:bodyPr>
            <a:normAutofit/>
          </a:bodyPr>
          <a:lstStyle/>
          <a:p>
            <a:r>
              <a:rPr lang="en-US" dirty="0" smtClean="0">
                <a:solidFill>
                  <a:srgbClr val="FFFF00"/>
                </a:solidFill>
              </a:rPr>
              <a:t>Predictive </a:t>
            </a:r>
          </a:p>
          <a:p>
            <a:r>
              <a:rPr lang="en-US" dirty="0" smtClean="0">
                <a:solidFill>
                  <a:srgbClr val="FFFF00"/>
                </a:solidFill>
                <a:latin typeface="Segoe" pitchFamily="34" charset="0"/>
              </a:rPr>
              <a:t>Descriptive</a:t>
            </a:r>
          </a:p>
          <a:p>
            <a:r>
              <a:rPr lang="en-US" dirty="0" smtClean="0">
                <a:solidFill>
                  <a:srgbClr val="FFFF00"/>
                </a:solidFill>
                <a:latin typeface="Segoe" pitchFamily="34" charset="0"/>
              </a:rPr>
              <a:t>Prescriptive</a:t>
            </a:r>
          </a:p>
          <a:p>
            <a:pPr lvl="1"/>
            <a:endParaRPr lang="en-US" dirty="0" smtClean="0">
              <a:solidFill>
                <a:srgbClr val="FFFF00"/>
              </a:solidFill>
              <a:latin typeface="Segoe" pitchFamily="34" charset="0"/>
            </a:endParaRPr>
          </a:p>
          <a:p>
            <a:endParaRPr lang="en-US" dirty="0">
              <a:solidFill>
                <a:srgbClr val="FFFF00"/>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319" y="0"/>
            <a:ext cx="142968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33400" y="304800"/>
            <a:ext cx="6705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smtClean="0"/>
              <a:t>Анализ данных</a:t>
            </a:r>
            <a:endParaRPr lang="en-US" sz="3600" dirty="0"/>
          </a:p>
        </p:txBody>
      </p:sp>
      <p:pic>
        <p:nvPicPr>
          <p:cNvPr id="2050" name="Picture 2" descr="http://eclectic.ss.uci.edu/~drwhite/TheSAGE_Handbook_ofSocialNetworkAnalysis201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903661"/>
            <a:ext cx="1858146" cy="2620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dn.information-management.com/media/assets/article/1021511/Hoberman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906838"/>
            <a:ext cx="1602193" cy="26516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innovativegis.com/basis/present/GIS02_geobusiness/GIS02_geoBusiness_files%5Cimage00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48112" y="5486400"/>
            <a:ext cx="3214703" cy="10382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neustring.com/media/8816/predictive%20analytics%20model_smal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1755" y="1497499"/>
            <a:ext cx="2250418" cy="2160101"/>
          </a:xfrm>
          <a:prstGeom prst="rect">
            <a:avLst/>
          </a:prstGeom>
          <a:noFill/>
          <a:ln>
            <a:solidFill>
              <a:schemeClr val="accent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1984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ru-RU" dirty="0" smtClean="0"/>
              <a:t>Распознавание речи</a:t>
            </a:r>
            <a:endParaRPr lang="en-US" dirty="0" smtClean="0"/>
          </a:p>
          <a:p>
            <a:r>
              <a:rPr lang="ru-RU" dirty="0" smtClean="0"/>
              <a:t>Компьютерное зрение</a:t>
            </a:r>
            <a:endParaRPr lang="en-US" dirty="0" smtClean="0"/>
          </a:p>
          <a:p>
            <a:r>
              <a:rPr lang="en-US" dirty="0" smtClean="0"/>
              <a:t>Bio-surveillance </a:t>
            </a:r>
          </a:p>
          <a:p>
            <a:r>
              <a:rPr lang="en-US" dirty="0" smtClean="0"/>
              <a:t>Robot control</a:t>
            </a:r>
          </a:p>
          <a:p>
            <a:r>
              <a:rPr lang="ru-RU" dirty="0" smtClean="0"/>
              <a:t>Ускорение эмпирической науки</a:t>
            </a:r>
            <a:endParaRPr lang="en-US" dirty="0"/>
          </a:p>
        </p:txBody>
      </p:sp>
      <p:pic>
        <p:nvPicPr>
          <p:cNvPr id="3074" name="Picture 2" descr="http://idea2bank.files.wordpress.com/2011/04/robot-br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607550"/>
            <a:ext cx="2819400" cy="222714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533400" y="304800"/>
            <a:ext cx="81534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Machine Learning</a:t>
            </a:r>
          </a:p>
        </p:txBody>
      </p:sp>
    </p:spTree>
    <p:extLst>
      <p:ext uri="{BB962C8B-B14F-4D97-AF65-F5344CB8AC3E}">
        <p14:creationId xmlns:p14="http://schemas.microsoft.com/office/powerpoint/2010/main" val="89309513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edia2.hpcwire.com/datanami/stackingro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685800"/>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t>Big Data </a:t>
            </a:r>
            <a:r>
              <a:rPr lang="ru-RU" dirty="0" smtClean="0"/>
              <a:t>и </a:t>
            </a:r>
            <a:r>
              <a:rPr lang="en-US" dirty="0" smtClean="0"/>
              <a:t>HPC</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Big Data </a:t>
            </a:r>
            <a:r>
              <a:rPr lang="ru-RU" dirty="0" smtClean="0"/>
              <a:t>увеличивает спрос на распределённые вычисления</a:t>
            </a:r>
            <a:endParaRPr lang="en-US" dirty="0" smtClean="0"/>
          </a:p>
          <a:p>
            <a:pPr lvl="1"/>
            <a:r>
              <a:rPr lang="en-US" dirty="0" err="1" smtClean="0"/>
              <a:t>noSQL</a:t>
            </a:r>
            <a:r>
              <a:rPr lang="en-US" dirty="0" smtClean="0"/>
              <a:t>, Map/Reduce</a:t>
            </a:r>
            <a:r>
              <a:rPr lang="en-US" dirty="0"/>
              <a:t>, MPI, …</a:t>
            </a:r>
          </a:p>
          <a:p>
            <a:pPr lvl="1"/>
            <a:r>
              <a:rPr lang="en-US" dirty="0" smtClean="0"/>
              <a:t>Desktop </a:t>
            </a:r>
            <a:r>
              <a:rPr lang="ru-RU" dirty="0" smtClean="0"/>
              <a:t>более не могут быть бутылочным горлом</a:t>
            </a:r>
            <a:endParaRPr lang="en-US" dirty="0" smtClean="0"/>
          </a:p>
          <a:p>
            <a:r>
              <a:rPr lang="ru-RU" dirty="0" smtClean="0"/>
              <a:t>Предпосылки для больших вычислений</a:t>
            </a:r>
            <a:endParaRPr lang="en-US" dirty="0" smtClean="0"/>
          </a:p>
          <a:p>
            <a:pPr lvl="1"/>
            <a:r>
              <a:rPr lang="en-US" dirty="0" smtClean="0"/>
              <a:t>Big Data, </a:t>
            </a:r>
            <a:r>
              <a:rPr lang="ru-RU" dirty="0" smtClean="0"/>
              <a:t>Регуляция</a:t>
            </a:r>
            <a:r>
              <a:rPr lang="en-US" dirty="0" smtClean="0"/>
              <a:t>, </a:t>
            </a:r>
            <a:r>
              <a:rPr lang="ru-RU" dirty="0" smtClean="0"/>
              <a:t>Симуляция</a:t>
            </a:r>
            <a:endParaRPr lang="en-US" dirty="0" smtClean="0"/>
          </a:p>
          <a:p>
            <a:pPr lvl="2"/>
            <a:r>
              <a:rPr lang="ru-RU" dirty="0" smtClean="0"/>
              <a:t>Симуляция может генерировать </a:t>
            </a:r>
            <a:r>
              <a:rPr lang="en-US" dirty="0" smtClean="0"/>
              <a:t>Big Data</a:t>
            </a:r>
          </a:p>
          <a:p>
            <a:pPr lvl="2"/>
            <a:r>
              <a:rPr lang="ru-RU" dirty="0" smtClean="0"/>
              <a:t>Пре и пост </a:t>
            </a:r>
            <a:r>
              <a:rPr lang="ru-RU" dirty="0" err="1" smtClean="0"/>
              <a:t>симмуляционные</a:t>
            </a:r>
            <a:r>
              <a:rPr lang="ru-RU" dirty="0" smtClean="0"/>
              <a:t> стадии могут требовать интенсивных вычислений</a:t>
            </a:r>
            <a:endParaRPr lang="en-US" dirty="0" smtClean="0"/>
          </a:p>
          <a:p>
            <a:r>
              <a:rPr lang="ru-RU" dirty="0" smtClean="0"/>
              <a:t>Новые возможности</a:t>
            </a:r>
            <a:endParaRPr lang="en-US" dirty="0" smtClean="0"/>
          </a:p>
          <a:p>
            <a:pPr lvl="1"/>
            <a:r>
              <a:rPr lang="ru-RU" dirty="0" smtClean="0"/>
              <a:t>Повышение надежности и скорости принятия решений</a:t>
            </a:r>
            <a:endParaRPr lang="en-US" dirty="0" smtClean="0"/>
          </a:p>
          <a:p>
            <a:pPr lvl="1"/>
            <a:r>
              <a:rPr lang="ru-RU" dirty="0" smtClean="0"/>
              <a:t>Переход от элементарных моделей к оптимизационным и исследовательским</a:t>
            </a:r>
            <a:endParaRPr lang="en-US" dirty="0" smtClean="0"/>
          </a:p>
        </p:txBody>
      </p:sp>
    </p:spTree>
    <p:extLst>
      <p:ext uri="{BB962C8B-B14F-4D97-AF65-F5344CB8AC3E}">
        <p14:creationId xmlns:p14="http://schemas.microsoft.com/office/powerpoint/2010/main" val="41509070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Cloud</a:t>
            </a:r>
            <a:r>
              <a:rPr lang="en-US" dirty="0" smtClean="0"/>
              <a:t/>
            </a:r>
            <a:br>
              <a:rPr lang="en-US" dirty="0" smtClean="0"/>
            </a:br>
            <a:r>
              <a:rPr lang="ru-RU" dirty="0" smtClean="0"/>
              <a:t>или </a:t>
            </a:r>
            <a:r>
              <a:rPr lang="en-US" dirty="0" smtClean="0"/>
              <a:t>HSC (High </a:t>
            </a:r>
            <a:r>
              <a:rPr lang="en-US" dirty="0"/>
              <a:t>Scalability </a:t>
            </a:r>
            <a:r>
              <a:rPr lang="en-US" dirty="0" smtClean="0"/>
              <a:t>Computing)</a:t>
            </a:r>
            <a:endParaRPr lang="en-US" dirty="0"/>
          </a:p>
        </p:txBody>
      </p:sp>
      <p:sp>
        <p:nvSpPr>
          <p:cNvPr id="3" name="Content Placeholder 2"/>
          <p:cNvSpPr>
            <a:spLocks noGrp="1"/>
          </p:cNvSpPr>
          <p:nvPr>
            <p:ph idx="1"/>
          </p:nvPr>
        </p:nvSpPr>
        <p:spPr>
          <a:xfrm>
            <a:off x="457200" y="2027237"/>
            <a:ext cx="8229600" cy="4525963"/>
          </a:xfrm>
        </p:spPr>
        <p:txBody>
          <a:bodyPr/>
          <a:lstStyle/>
          <a:p>
            <a:r>
              <a:rPr lang="ru-RU" dirty="0" smtClean="0"/>
              <a:t>Доступность</a:t>
            </a:r>
          </a:p>
          <a:p>
            <a:r>
              <a:rPr lang="ru-RU" dirty="0" smtClean="0"/>
              <a:t>Масштабируемость</a:t>
            </a:r>
          </a:p>
          <a:p>
            <a:r>
              <a:rPr lang="ru-RU" dirty="0" smtClean="0"/>
              <a:t>Простота</a:t>
            </a:r>
          </a:p>
          <a:p>
            <a:r>
              <a:rPr lang="ru-RU" dirty="0" smtClean="0"/>
              <a:t>Экономия</a:t>
            </a:r>
          </a:p>
          <a:p>
            <a:r>
              <a:rPr lang="ru-RU" dirty="0" smtClean="0"/>
              <a:t>Надежность</a:t>
            </a:r>
          </a:p>
          <a:p>
            <a:endParaRPr lang="en-US" dirty="0"/>
          </a:p>
        </p:txBody>
      </p:sp>
      <p:pic>
        <p:nvPicPr>
          <p:cNvPr id="6146" name="Picture 2" descr="http://www.netcetera.co.uk/blog/wp-content/uploads/2011/12/cloud-hosting-ser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905000"/>
            <a:ext cx="4000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584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2" y="57259"/>
            <a:ext cx="9197588" cy="680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2667000" y="381000"/>
            <a:ext cx="1219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831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flipV="1">
            <a:off x="609600" y="1524000"/>
            <a:ext cx="0" cy="5029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9600" y="6553200"/>
            <a:ext cx="762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9600" y="4343400"/>
            <a:ext cx="7467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62000" y="5791200"/>
            <a:ext cx="10668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828800" y="50292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1200" y="5029200"/>
            <a:ext cx="1371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352800" y="4953000"/>
            <a:ext cx="2286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581400" y="4953000"/>
            <a:ext cx="457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038600" y="2057400"/>
            <a:ext cx="609600" cy="3276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648200" y="2057400"/>
            <a:ext cx="228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876800" y="2438400"/>
            <a:ext cx="9144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791200" y="1219200"/>
            <a:ext cx="22860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019800" y="1219200"/>
            <a:ext cx="990600" cy="365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010400" y="4876800"/>
            <a:ext cx="12192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85800" y="3897868"/>
            <a:ext cx="3296223" cy="369332"/>
          </a:xfrm>
          <a:prstGeom prst="rect">
            <a:avLst/>
          </a:prstGeom>
          <a:noFill/>
        </p:spPr>
        <p:txBody>
          <a:bodyPr wrap="none" rtlCol="0">
            <a:spAutoFit/>
          </a:bodyPr>
          <a:lstStyle/>
          <a:p>
            <a:r>
              <a:rPr lang="ru-RU" dirty="0" smtClean="0"/>
              <a:t>Ресурсы стандартного кластера</a:t>
            </a:r>
            <a:endParaRPr lang="en-US" dirty="0"/>
          </a:p>
        </p:txBody>
      </p:sp>
      <p:sp>
        <p:nvSpPr>
          <p:cNvPr id="40" name="TextBox 39"/>
          <p:cNvSpPr txBox="1"/>
          <p:nvPr/>
        </p:nvSpPr>
        <p:spPr>
          <a:xfrm>
            <a:off x="1066800" y="4495800"/>
            <a:ext cx="2589620" cy="369332"/>
          </a:xfrm>
          <a:prstGeom prst="rect">
            <a:avLst/>
          </a:prstGeom>
          <a:noFill/>
        </p:spPr>
        <p:txBody>
          <a:bodyPr wrap="none" rtlCol="0">
            <a:spAutoFit/>
          </a:bodyPr>
          <a:lstStyle/>
          <a:p>
            <a:r>
              <a:rPr lang="ru-RU" dirty="0" smtClean="0">
                <a:solidFill>
                  <a:srgbClr val="FF0000"/>
                </a:solidFill>
              </a:rPr>
              <a:t>Неиспользуемый ресурс</a:t>
            </a:r>
            <a:endParaRPr lang="en-US" dirty="0">
              <a:solidFill>
                <a:srgbClr val="FF0000"/>
              </a:solidFill>
            </a:endParaRPr>
          </a:p>
        </p:txBody>
      </p:sp>
      <p:sp>
        <p:nvSpPr>
          <p:cNvPr id="41" name="TextBox 40"/>
          <p:cNvSpPr txBox="1"/>
          <p:nvPr/>
        </p:nvSpPr>
        <p:spPr>
          <a:xfrm>
            <a:off x="4503459" y="3713202"/>
            <a:ext cx="2011641" cy="369332"/>
          </a:xfrm>
          <a:prstGeom prst="rect">
            <a:avLst/>
          </a:prstGeom>
          <a:noFill/>
        </p:spPr>
        <p:txBody>
          <a:bodyPr wrap="none" rtlCol="0">
            <a:spAutoFit/>
          </a:bodyPr>
          <a:lstStyle/>
          <a:p>
            <a:r>
              <a:rPr lang="ru-RU" dirty="0" smtClean="0">
                <a:solidFill>
                  <a:srgbClr val="FF0000"/>
                </a:solidFill>
              </a:rPr>
              <a:t>Нехватка ресурсов</a:t>
            </a:r>
            <a:endParaRPr lang="en-US" dirty="0">
              <a:solidFill>
                <a:srgbClr val="FF0000"/>
              </a:solidFill>
            </a:endParaRPr>
          </a:p>
        </p:txBody>
      </p:sp>
      <p:sp>
        <p:nvSpPr>
          <p:cNvPr id="42" name="Title 1"/>
          <p:cNvSpPr txBox="1">
            <a:spLocks/>
          </p:cNvSpPr>
          <p:nvPr/>
        </p:nvSpPr>
        <p:spPr>
          <a:xfrm>
            <a:off x="228600" y="274638"/>
            <a:ext cx="86868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dirty="0" smtClean="0"/>
              <a:t>Флуктуация объемов вычислений</a:t>
            </a:r>
            <a:endParaRPr lang="en-US" dirty="0"/>
          </a:p>
        </p:txBody>
      </p:sp>
    </p:spTree>
    <p:extLst>
      <p:ext uri="{BB962C8B-B14F-4D97-AF65-F5344CB8AC3E}">
        <p14:creationId xmlns:p14="http://schemas.microsoft.com/office/powerpoint/2010/main" val="5868983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a:t>
            </a:r>
            <a:endParaRPr lang="en-US" dirty="0"/>
          </a:p>
        </p:txBody>
      </p:sp>
      <p:sp>
        <p:nvSpPr>
          <p:cNvPr id="3" name="Content Placeholder 2"/>
          <p:cNvSpPr>
            <a:spLocks noGrp="1"/>
          </p:cNvSpPr>
          <p:nvPr>
            <p:ph idx="1"/>
          </p:nvPr>
        </p:nvSpPr>
        <p:spPr>
          <a:xfrm>
            <a:off x="457200" y="1524000"/>
            <a:ext cx="8229600" cy="4525963"/>
          </a:xfrm>
        </p:spPr>
        <p:txBody>
          <a:bodyPr>
            <a:normAutofit/>
          </a:bodyPr>
          <a:lstStyle/>
          <a:p>
            <a:r>
              <a:rPr lang="ru-RU" dirty="0" smtClean="0"/>
              <a:t>Простота разработки</a:t>
            </a:r>
          </a:p>
          <a:p>
            <a:r>
              <a:rPr lang="ru-RU" dirty="0" smtClean="0"/>
              <a:t>Надежность</a:t>
            </a:r>
            <a:endParaRPr lang="en-US" dirty="0" smtClean="0"/>
          </a:p>
          <a:p>
            <a:r>
              <a:rPr lang="ru-RU" dirty="0" smtClean="0"/>
              <a:t>Гибкость</a:t>
            </a:r>
          </a:p>
          <a:p>
            <a:r>
              <a:rPr lang="ru-RU" dirty="0" smtClean="0"/>
              <a:t>Масштабируемость</a:t>
            </a:r>
          </a:p>
          <a:p>
            <a:r>
              <a:rPr lang="ru-RU" dirty="0" smtClean="0"/>
              <a:t>Доступность</a:t>
            </a:r>
          </a:p>
          <a:p>
            <a:r>
              <a:rPr lang="ru-RU" dirty="0"/>
              <a:t>Знакомый </a:t>
            </a:r>
            <a:r>
              <a:rPr lang="ru-RU" dirty="0" smtClean="0"/>
              <a:t>интерфейс </a:t>
            </a:r>
            <a:r>
              <a:rPr lang="ru-RU" dirty="0"/>
              <a:t>разработки </a:t>
            </a:r>
            <a:endParaRPr lang="en-US" dirty="0" smtClean="0"/>
          </a:p>
          <a:p>
            <a:endParaRPr lang="en-US" dirty="0"/>
          </a:p>
        </p:txBody>
      </p:sp>
      <p:pic>
        <p:nvPicPr>
          <p:cNvPr id="7170" name="Picture 2" descr="http://www.bitwizwebdesign.com/Bit-Wizards/media/Graphics/Page%20Images/cloud-services-azur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066800"/>
            <a:ext cx="3145046" cy="2667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a:grpSpLocks/>
          </p:cNvGrpSpPr>
          <p:nvPr/>
        </p:nvGrpSpPr>
        <p:grpSpPr bwMode="auto">
          <a:xfrm>
            <a:off x="457200" y="5181600"/>
            <a:ext cx="4767263" cy="1149350"/>
            <a:chOff x="2209800" y="3194498"/>
            <a:chExt cx="4767026" cy="1148902"/>
          </a:xfrm>
        </p:grpSpPr>
        <p:sp>
          <p:nvSpPr>
            <p:cNvPr id="6" name="Rounded Rectangle 5"/>
            <p:cNvSpPr>
              <a:spLocks/>
            </p:cNvSpPr>
            <p:nvPr/>
          </p:nvSpPr>
          <p:spPr>
            <a:xfrm>
              <a:off x="2209800" y="3194498"/>
              <a:ext cx="4767026" cy="1148902"/>
            </a:xfrm>
            <a:prstGeom prst="roundRect">
              <a:avLst>
                <a:gd name="adj" fmla="val 6876"/>
              </a:avLst>
            </a:prstGeom>
            <a:solidFill>
              <a:schemeClr val="bg1"/>
            </a:solidFill>
            <a:ln/>
          </p:spPr>
          <p:style>
            <a:lnRef idx="1">
              <a:schemeClr val="accent1"/>
            </a:lnRef>
            <a:fillRef idx="3">
              <a:schemeClr val="accent1"/>
            </a:fillRef>
            <a:effectRef idx="2">
              <a:schemeClr val="accent1"/>
            </a:effectRef>
            <a:fontRef idx="minor">
              <a:schemeClr val="lt1"/>
            </a:fontRef>
          </p:style>
          <p:txBody>
            <a:bodyPr tIns="137160"/>
            <a:lstStyle/>
            <a:p>
              <a:pPr algn="ctr">
                <a:buSzPct val="100000"/>
              </a:pPr>
              <a:r>
                <a:rPr lang="en-US" sz="1600">
                  <a:solidFill>
                    <a:srgbClr val="000000"/>
                  </a:solidFill>
                  <a:cs typeface="Segoe UI" pitchFamily="34" charset="0"/>
                  <a:sym typeface="Segoe UI" pitchFamily="34" charset="0"/>
                </a:rPr>
                <a:t>Опыт разработчиков</a:t>
              </a:r>
            </a:p>
          </p:txBody>
        </p:sp>
        <p:pic>
          <p:nvPicPr>
            <p:cNvPr id="7" name="Picture 37"/>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86000" y="3271220"/>
              <a:ext cx="1144593" cy="446300"/>
            </a:xfrm>
            <a:prstGeom prst="rect">
              <a:avLst/>
            </a:prstGeom>
            <a:noFill/>
            <a:ln w="9525">
              <a:noFill/>
              <a:miter lim="800000"/>
              <a:headEnd/>
              <a:tailEnd/>
            </a:ln>
          </p:spPr>
        </p:pic>
        <p:pic>
          <p:nvPicPr>
            <p:cNvPr id="8" name="Picture 4" descr="http://neowide.com/images/neowide/http:__www.sizlopedia.com_wp-content_uploads_php-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00226" y="3867153"/>
              <a:ext cx="609439" cy="322149"/>
            </a:xfrm>
            <a:prstGeom prst="rect">
              <a:avLst/>
            </a:prstGeom>
            <a:noFill/>
            <a:ln w="9525">
              <a:noFill/>
              <a:miter lim="800000"/>
              <a:headEnd/>
              <a:tailEnd/>
            </a:ln>
          </p:spPr>
        </p:pic>
        <p:pic>
          <p:nvPicPr>
            <p:cNvPr id="9" name="Picture 55" descr="C:\Users\cliffsim\Desktop\Work Documents\Logos\NET_h_rgb.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61793" y="3887134"/>
              <a:ext cx="986033" cy="243502"/>
            </a:xfrm>
            <a:prstGeom prst="rect">
              <a:avLst/>
            </a:prstGeom>
            <a:noFill/>
            <a:ln w="9525">
              <a:noFill/>
              <a:miter lim="800000"/>
              <a:headEnd/>
              <a:tailEnd/>
            </a:ln>
          </p:spPr>
        </p:pic>
        <p:pic>
          <p:nvPicPr>
            <p:cNvPr id="10" name="Picture 56"/>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500326" y="3788742"/>
              <a:ext cx="419100" cy="478971"/>
            </a:xfrm>
            <a:prstGeom prst="rect">
              <a:avLst/>
            </a:prstGeom>
            <a:noFill/>
            <a:ln w="9525">
              <a:noFill/>
              <a:miter lim="800000"/>
              <a:headEnd/>
              <a:tailEnd/>
            </a:ln>
          </p:spPr>
        </p:pic>
        <p:pic>
          <p:nvPicPr>
            <p:cNvPr id="11" name="Picture 57"/>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10198" y="3766974"/>
              <a:ext cx="1204628" cy="522507"/>
            </a:xfrm>
            <a:prstGeom prst="rect">
              <a:avLst/>
            </a:prstGeom>
            <a:noFill/>
            <a:ln w="9525">
              <a:noFill/>
              <a:miter lim="800000"/>
              <a:headEnd/>
              <a:tailEnd/>
            </a:ln>
          </p:spPr>
        </p:pic>
        <p:pic>
          <p:nvPicPr>
            <p:cNvPr id="12" name="Picture 58"/>
            <p:cNvPicPr>
              <a:picLocks noChangeAspect="1"/>
            </p:cNvPicPr>
            <p:nvPr/>
          </p:nvPicPr>
          <p:blipFill>
            <a:blip r:embed="rId9" cstate="print"/>
            <a:srcRect/>
            <a:stretch>
              <a:fillRect/>
            </a:stretch>
          </p:blipFill>
          <p:spPr bwMode="auto">
            <a:xfrm>
              <a:off x="5681426" y="3194498"/>
              <a:ext cx="1219200" cy="648814"/>
            </a:xfrm>
            <a:prstGeom prst="rect">
              <a:avLst/>
            </a:prstGeom>
            <a:noFill/>
            <a:ln w="9525">
              <a:noFill/>
              <a:miter lim="800000"/>
              <a:headEnd/>
              <a:tailEnd/>
            </a:ln>
          </p:spPr>
        </p:pic>
        <p:pic>
          <p:nvPicPr>
            <p:cNvPr id="13" name="Picture 59"/>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62426" y="3727898"/>
              <a:ext cx="561975" cy="561975"/>
            </a:xfrm>
            <a:prstGeom prst="rect">
              <a:avLst/>
            </a:prstGeom>
            <a:noFill/>
            <a:ln w="9525">
              <a:noFill/>
              <a:miter lim="800000"/>
              <a:headEnd/>
              <a:tailEnd/>
            </a:ln>
          </p:spPr>
        </p:pic>
      </p:grpSp>
      <p:grpSp>
        <p:nvGrpSpPr>
          <p:cNvPr id="14" name="Group 8"/>
          <p:cNvGrpSpPr>
            <a:grpSpLocks/>
          </p:cNvGrpSpPr>
          <p:nvPr/>
        </p:nvGrpSpPr>
        <p:grpSpPr bwMode="auto">
          <a:xfrm>
            <a:off x="5390861" y="5258352"/>
            <a:ext cx="1514475" cy="1377950"/>
            <a:chOff x="7239000" y="3194498"/>
            <a:chExt cx="1514374" cy="1377502"/>
          </a:xfrm>
        </p:grpSpPr>
        <p:sp>
          <p:nvSpPr>
            <p:cNvPr id="15" name="Rounded Rectangle 14"/>
            <p:cNvSpPr>
              <a:spLocks/>
            </p:cNvSpPr>
            <p:nvPr/>
          </p:nvSpPr>
          <p:spPr>
            <a:xfrm>
              <a:off x="7239000" y="3194498"/>
              <a:ext cx="1514374" cy="1377502"/>
            </a:xfrm>
            <a:prstGeom prst="roundRect">
              <a:avLst>
                <a:gd name="adj" fmla="val 6876"/>
              </a:avLst>
            </a:prstGeom>
            <a:solidFill>
              <a:srgbClr val="DDF0F6"/>
            </a:solidFill>
            <a:ln>
              <a:solidFill>
                <a:schemeClr val="tx2"/>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lIns="91436" tIns="45718" rIns="91436" bIns="45718" anchor="b"/>
            <a:lstStyle/>
            <a:p>
              <a:pPr algn="ctr" defTabSz="914363">
                <a:lnSpc>
                  <a:spcPct val="85000"/>
                </a:lnSpc>
                <a:spcBef>
                  <a:spcPts val="1200"/>
                </a:spcBef>
                <a:defRPr/>
              </a:pPr>
              <a:r>
                <a:rPr lang="en-US" sz="1200" kern="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Windows Azure </a:t>
              </a:r>
              <a:r>
                <a:rPr lang="en-US" sz="1200" b="1" kern="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Marketplace</a:t>
              </a:r>
            </a:p>
          </p:txBody>
        </p:sp>
        <p:sp>
          <p:nvSpPr>
            <p:cNvPr id="16" name="Rounded Rectangle 15"/>
            <p:cNvSpPr>
              <a:spLocks/>
            </p:cNvSpPr>
            <p:nvPr/>
          </p:nvSpPr>
          <p:spPr bwMode="auto">
            <a:xfrm>
              <a:off x="7349566" y="3271220"/>
              <a:ext cx="1337234" cy="365760"/>
            </a:xfrm>
            <a:prstGeom prst="roundRect">
              <a:avLst/>
            </a:prstGeom>
            <a:solidFill>
              <a:srgbClr val="DDF0F6"/>
            </a:solidFill>
            <a:ln>
              <a:solidFill>
                <a:schemeClr val="tx2"/>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lIns="0" tIns="45718" rIns="0" bIns="45718" anchor="ctr"/>
            <a:lstStyle/>
            <a:p>
              <a:pPr algn="ctr">
                <a:lnSpc>
                  <a:spcPct val="85000"/>
                </a:lnSpc>
                <a:spcBef>
                  <a:spcPts val="1200"/>
                </a:spcBef>
                <a:defRPr/>
              </a:pPr>
              <a:r>
                <a:rPr lang="az-Cyrl-AZ" sz="1200" kern="0" spc="-10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Приложения</a:t>
              </a:r>
              <a:endParaRPr lang="en-US" sz="1200" kern="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7" name="Rounded Rectangle 16"/>
            <p:cNvSpPr>
              <a:spLocks/>
            </p:cNvSpPr>
            <p:nvPr/>
          </p:nvSpPr>
          <p:spPr bwMode="auto">
            <a:xfrm>
              <a:off x="7349566" y="3704254"/>
              <a:ext cx="1337234" cy="365760"/>
            </a:xfrm>
            <a:prstGeom prst="roundRect">
              <a:avLst/>
            </a:prstGeom>
            <a:solidFill>
              <a:srgbClr val="DDF0F6"/>
            </a:solidFill>
            <a:ln>
              <a:solidFill>
                <a:schemeClr val="tx2"/>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lIns="0" tIns="45718" rIns="0" bIns="45718" anchor="ctr"/>
            <a:lstStyle/>
            <a:p>
              <a:pPr algn="ctr">
                <a:lnSpc>
                  <a:spcPct val="85000"/>
                </a:lnSpc>
                <a:spcBef>
                  <a:spcPts val="1200"/>
                </a:spcBef>
                <a:defRPr/>
              </a:pPr>
              <a:r>
                <a:rPr lang="en-US" sz="1200" kern="0" spc="-100" dirty="0" err="1">
                  <a:ln w="18415" cmpd="sng">
                    <a:noFill/>
                    <a:prstDash val="solid"/>
                  </a:ln>
                  <a:gradFill>
                    <a:gsLst>
                      <a:gs pos="0">
                        <a:srgbClr val="000000"/>
                      </a:gs>
                      <a:gs pos="50000">
                        <a:srgbClr val="000000"/>
                      </a:gs>
                    </a:gsLst>
                    <a:lin ang="5400000" scaled="0"/>
                  </a:gradFill>
                  <a:latin typeface="Segoe UI" pitchFamily="34" charset="0"/>
                  <a:cs typeface="Segoe UI" pitchFamily="34" charset="0"/>
                </a:rPr>
                <a:t>DataMarket</a:t>
              </a:r>
              <a:endParaRPr lang="en-US" sz="1200" kern="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grpSp>
      <p:grpSp>
        <p:nvGrpSpPr>
          <p:cNvPr id="4" name="Group 3"/>
          <p:cNvGrpSpPr/>
          <p:nvPr/>
        </p:nvGrpSpPr>
        <p:grpSpPr>
          <a:xfrm>
            <a:off x="7391400" y="4590827"/>
            <a:ext cx="1497177" cy="2047267"/>
            <a:chOff x="7391400" y="4590827"/>
            <a:chExt cx="1497177" cy="2047267"/>
          </a:xfrm>
        </p:grpSpPr>
        <p:sp>
          <p:nvSpPr>
            <p:cNvPr id="19" name="Rounded Rectangle 18"/>
            <p:cNvSpPr>
              <a:spLocks/>
            </p:cNvSpPr>
            <p:nvPr/>
          </p:nvSpPr>
          <p:spPr bwMode="auto">
            <a:xfrm>
              <a:off x="7391400" y="4590827"/>
              <a:ext cx="1497177" cy="2047267"/>
            </a:xfrm>
            <a:prstGeom prst="roundRect">
              <a:avLst>
                <a:gd name="adj" fmla="val 6876"/>
              </a:avLst>
            </a:prstGeom>
            <a:solidFill>
              <a:srgbClr val="DDF0F6"/>
            </a:solidFill>
            <a:ln>
              <a:solidFill>
                <a:schemeClr val="tx2"/>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lIns="91436" tIns="45718" rIns="91436" bIns="45718" anchor="ctr"/>
            <a:lstStyle/>
            <a:p>
              <a:pPr algn="ctr" defTabSz="912813">
                <a:lnSpc>
                  <a:spcPct val="85000"/>
                </a:lnSpc>
                <a:spcBef>
                  <a:spcPts val="1200"/>
                </a:spcBef>
              </a:pPr>
              <a:endParaRPr lang="en-US" sz="1200">
                <a:latin typeface="Segoe UI" pitchFamily="34" charset="0"/>
                <a:cs typeface="Segoe UI" pitchFamily="34" charset="0"/>
              </a:endParaRPr>
            </a:p>
          </p:txBody>
        </p:sp>
        <p:sp>
          <p:nvSpPr>
            <p:cNvPr id="20" name="Rounded Rectangle 19"/>
            <p:cNvSpPr>
              <a:spLocks/>
            </p:cNvSpPr>
            <p:nvPr/>
          </p:nvSpPr>
          <p:spPr bwMode="auto">
            <a:xfrm>
              <a:off x="7723960" y="5207944"/>
              <a:ext cx="776991" cy="365834"/>
            </a:xfrm>
            <a:prstGeom prst="roundRect">
              <a:avLst/>
            </a:prstGeom>
            <a:solidFill>
              <a:srgbClr val="DDF0F6"/>
            </a:solidFill>
            <a:ln>
              <a:solidFill>
                <a:schemeClr val="tx2"/>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lIns="91436" tIns="45718" rIns="91436" bIns="45718" anchor="ctr"/>
            <a:lstStyle/>
            <a:p>
              <a:pPr algn="ctr" defTabSz="914363">
                <a:lnSpc>
                  <a:spcPct val="85000"/>
                </a:lnSpc>
                <a:spcBef>
                  <a:spcPts val="1200"/>
                </a:spcBef>
                <a:defRPr/>
              </a:pPr>
              <a:r>
                <a:rPr lang="az-Cyrl-AZ" sz="1100" kern="0" spc="-10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База данных</a:t>
              </a:r>
              <a:endParaRPr lang="en-US" sz="1100" kern="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Rounded Rectangle 20"/>
            <p:cNvSpPr>
              <a:spLocks/>
            </p:cNvSpPr>
            <p:nvPr/>
          </p:nvSpPr>
          <p:spPr bwMode="auto">
            <a:xfrm>
              <a:off x="7730586" y="5642504"/>
              <a:ext cx="776991" cy="365834"/>
            </a:xfrm>
            <a:prstGeom prst="roundRect">
              <a:avLst/>
            </a:prstGeom>
            <a:solidFill>
              <a:srgbClr val="DDF0F6"/>
            </a:solidFill>
            <a:ln>
              <a:solidFill>
                <a:schemeClr val="tx2"/>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lIns="0" tIns="45718" rIns="0" bIns="45718" anchor="ctr"/>
            <a:lstStyle/>
            <a:p>
              <a:pPr algn="ctr" defTabSz="914363">
                <a:lnSpc>
                  <a:spcPct val="85000"/>
                </a:lnSpc>
                <a:spcBef>
                  <a:spcPts val="1200"/>
                </a:spcBef>
                <a:defRPr/>
              </a:pPr>
              <a:r>
                <a:rPr lang="az-Cyrl-AZ" sz="1100" kern="0" spc="-10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Создание отчетов</a:t>
              </a:r>
              <a:endParaRPr lang="en-US" sz="1100" kern="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2" name="Rounded Rectangle 21"/>
            <p:cNvSpPr>
              <a:spLocks/>
            </p:cNvSpPr>
            <p:nvPr/>
          </p:nvSpPr>
          <p:spPr bwMode="auto">
            <a:xfrm>
              <a:off x="7730586" y="4758946"/>
              <a:ext cx="776991" cy="365834"/>
            </a:xfrm>
            <a:prstGeom prst="roundRect">
              <a:avLst/>
            </a:prstGeom>
            <a:solidFill>
              <a:srgbClr val="DDF0F6"/>
            </a:solidFill>
            <a:ln>
              <a:solidFill>
                <a:schemeClr val="tx2"/>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lIns="0" tIns="45718" rIns="0" bIns="45718" anchor="ctr"/>
            <a:lstStyle/>
            <a:p>
              <a:pPr algn="ctr" defTabSz="914363">
                <a:lnSpc>
                  <a:spcPct val="85000"/>
                </a:lnSpc>
                <a:spcBef>
                  <a:spcPts val="1200"/>
                </a:spcBef>
                <a:defRPr/>
              </a:pPr>
              <a:r>
                <a:rPr lang="az-Cyrl-AZ" sz="950" kern="0" spc="-10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Синхронизация данных</a:t>
              </a:r>
              <a:endParaRPr lang="en-US" sz="950" kern="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23" name="Picture 22" descr="SQLAzurelogo_BlkText.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456756" y="6121662"/>
              <a:ext cx="1284287" cy="439737"/>
            </a:xfrm>
            <a:prstGeom prst="rect">
              <a:avLst/>
            </a:prstGeom>
            <a:noFill/>
            <a:ln>
              <a:noFill/>
            </a:ln>
          </p:spPr>
          <p:style>
            <a:lnRef idx="1">
              <a:schemeClr val="dk1"/>
            </a:lnRef>
            <a:fillRef idx="2">
              <a:schemeClr val="dk1"/>
            </a:fillRef>
            <a:effectRef idx="1">
              <a:schemeClr val="dk1"/>
            </a:effectRef>
            <a:fontRef idx="minor">
              <a:schemeClr val="dk1"/>
            </a:fontRef>
          </p:style>
        </p:pic>
      </p:grpSp>
    </p:spTree>
    <p:extLst>
      <p:ext uri="{BB962C8B-B14F-4D97-AF65-F5344CB8AC3E}">
        <p14:creationId xmlns:p14="http://schemas.microsoft.com/office/powerpoint/2010/main" val="30371358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3752"/>
            <a:ext cx="8784976" cy="1143000"/>
          </a:xfrm>
        </p:spPr>
        <p:txBody>
          <a:bodyPr>
            <a:normAutofit fontScale="90000"/>
          </a:bodyPr>
          <a:lstStyle/>
          <a:p>
            <a:pPr algn="l"/>
            <a:r>
              <a:rPr lang="ru-RU" dirty="0" smtClean="0"/>
              <a:t>Архитектура </a:t>
            </a:r>
            <a:r>
              <a:rPr lang="en-US" dirty="0" smtClean="0"/>
              <a:t>Azure </a:t>
            </a:r>
            <a:r>
              <a:rPr lang="ru-RU" dirty="0" smtClean="0"/>
              <a:t>и </a:t>
            </a:r>
            <a:r>
              <a:rPr lang="en-US" dirty="0" smtClean="0"/>
              <a:t>WS2008R2 Hyper-V</a:t>
            </a:r>
            <a:br>
              <a:rPr lang="en-US" dirty="0" smtClean="0"/>
            </a:br>
            <a:r>
              <a:rPr lang="ru-RU" sz="3600" dirty="0" smtClean="0"/>
              <a:t>похоже, но не одинаково</a:t>
            </a:r>
            <a:endParaRPr lang="en-US" dirty="0"/>
          </a:p>
        </p:txBody>
      </p:sp>
      <p:sp>
        <p:nvSpPr>
          <p:cNvPr id="4" name="Line 3"/>
          <p:cNvSpPr>
            <a:spLocks noChangeShapeType="1"/>
          </p:cNvSpPr>
          <p:nvPr/>
        </p:nvSpPr>
        <p:spPr bwMode="auto">
          <a:xfrm flipV="1">
            <a:off x="1593676" y="1877714"/>
            <a:ext cx="0" cy="3581400"/>
          </a:xfrm>
          <a:prstGeom prst="line">
            <a:avLst/>
          </a:prstGeom>
          <a:noFill/>
          <a:ln w="69850" cap="rnd">
            <a:solidFill>
              <a:schemeClr val="tx1"/>
            </a:solidFill>
            <a:prstDash val="sysDot"/>
            <a:round/>
            <a:headEnd/>
            <a:tailEnd/>
          </a:ln>
          <a:effectLst/>
        </p:spPr>
        <p:txBody>
          <a:bodyPr wrap="none" anchor="ctr"/>
          <a:lstStyle/>
          <a:p>
            <a:pPr algn="ctr"/>
            <a:endParaRPr lang="en-US" b="1"/>
          </a:p>
        </p:txBody>
      </p:sp>
      <p:sp>
        <p:nvSpPr>
          <p:cNvPr id="5" name="Line 4"/>
          <p:cNvSpPr>
            <a:spLocks noChangeShapeType="1"/>
          </p:cNvSpPr>
          <p:nvPr/>
        </p:nvSpPr>
        <p:spPr bwMode="auto">
          <a:xfrm flipH="1">
            <a:off x="1593676" y="5535314"/>
            <a:ext cx="6172200" cy="0"/>
          </a:xfrm>
          <a:prstGeom prst="line">
            <a:avLst/>
          </a:prstGeom>
          <a:noFill/>
          <a:ln w="69850" cap="rnd">
            <a:solidFill>
              <a:schemeClr val="tx1"/>
            </a:solidFill>
            <a:prstDash val="sysDot"/>
            <a:round/>
            <a:headEnd/>
            <a:tailEnd/>
          </a:ln>
          <a:effectLst/>
        </p:spPr>
        <p:txBody>
          <a:bodyPr wrap="none" anchor="ctr"/>
          <a:lstStyle/>
          <a:p>
            <a:pPr algn="ctr"/>
            <a:endParaRPr lang="en-US" b="1"/>
          </a:p>
        </p:txBody>
      </p:sp>
      <p:sp>
        <p:nvSpPr>
          <p:cNvPr id="6" name="Line 5"/>
          <p:cNvSpPr>
            <a:spLocks noChangeShapeType="1"/>
          </p:cNvSpPr>
          <p:nvPr/>
        </p:nvSpPr>
        <p:spPr bwMode="auto">
          <a:xfrm flipV="1">
            <a:off x="5708476" y="1877714"/>
            <a:ext cx="0" cy="3581400"/>
          </a:xfrm>
          <a:prstGeom prst="line">
            <a:avLst/>
          </a:prstGeom>
          <a:noFill/>
          <a:ln w="69850" cap="rnd">
            <a:solidFill>
              <a:schemeClr val="tx1"/>
            </a:solidFill>
            <a:prstDash val="sysDot"/>
            <a:round/>
            <a:headEnd/>
            <a:tailEnd/>
          </a:ln>
          <a:effectLst/>
        </p:spPr>
        <p:txBody>
          <a:bodyPr wrap="none" anchor="ctr"/>
          <a:lstStyle/>
          <a:p>
            <a:pPr algn="ctr"/>
            <a:endParaRPr lang="en-US" b="1"/>
          </a:p>
        </p:txBody>
      </p:sp>
      <p:grpSp>
        <p:nvGrpSpPr>
          <p:cNvPr id="3" name="Group 6"/>
          <p:cNvGrpSpPr>
            <a:grpSpLocks/>
          </p:cNvGrpSpPr>
          <p:nvPr/>
        </p:nvGrpSpPr>
        <p:grpSpPr bwMode="auto">
          <a:xfrm>
            <a:off x="1593677" y="5611514"/>
            <a:ext cx="6172201" cy="504825"/>
            <a:chOff x="792" y="3408"/>
            <a:chExt cx="3888" cy="318"/>
          </a:xfrm>
        </p:grpSpPr>
        <p:pic>
          <p:nvPicPr>
            <p:cNvPr id="8" name="Picture 7" descr="cooltools-shape"/>
            <p:cNvPicPr>
              <a:picLocks noChangeAspect="1" noChangeArrowheads="1"/>
            </p:cNvPicPr>
            <p:nvPr/>
          </p:nvPicPr>
          <p:blipFill>
            <a:blip r:embed="rId3" cstate="screen"/>
            <a:srcRect/>
            <a:stretch>
              <a:fillRect/>
            </a:stretch>
          </p:blipFill>
          <p:spPr bwMode="auto">
            <a:xfrm>
              <a:off x="1191" y="3408"/>
              <a:ext cx="3090" cy="318"/>
            </a:xfrm>
            <a:prstGeom prst="rect">
              <a:avLst/>
            </a:prstGeom>
            <a:noFill/>
            <a:ln w="9525">
              <a:noFill/>
              <a:miter lim="800000"/>
              <a:headEnd/>
              <a:tailEnd/>
            </a:ln>
            <a:effectLst/>
          </p:spPr>
        </p:pic>
        <p:sp>
          <p:nvSpPr>
            <p:cNvPr id="9" name="Rectangle 8"/>
            <p:cNvSpPr>
              <a:spLocks noChangeArrowheads="1"/>
            </p:cNvSpPr>
            <p:nvPr/>
          </p:nvSpPr>
          <p:spPr bwMode="invGray">
            <a:xfrm>
              <a:off x="792" y="3459"/>
              <a:ext cx="3888" cy="215"/>
            </a:xfrm>
            <a:prstGeom prst="rect">
              <a:avLst/>
            </a:prstGeom>
            <a:noFill/>
            <a:ln w="3175">
              <a:noFill/>
              <a:miter lim="800000"/>
              <a:headEnd/>
              <a:tailEnd/>
            </a:ln>
            <a:effectLst/>
          </p:spPr>
          <p:txBody>
            <a:bodyPr wrap="none" anchor="ctr"/>
            <a:lstStyle/>
            <a:p>
              <a:pPr algn="ctr">
                <a:lnSpc>
                  <a:spcPct val="90000"/>
                </a:lnSpc>
                <a:spcBef>
                  <a:spcPct val="30000"/>
                </a:spcBef>
              </a:pPr>
              <a:r>
                <a:rPr lang="ru-RU" sz="1600" b="1" dirty="0" smtClean="0">
                  <a:solidFill>
                    <a:schemeClr val="bg1"/>
                  </a:solidFill>
                </a:rPr>
                <a:t>Гипервизор</a:t>
              </a:r>
              <a:endParaRPr lang="en-US" sz="1600" b="1" dirty="0">
                <a:solidFill>
                  <a:schemeClr val="bg1"/>
                </a:solidFill>
              </a:endParaRPr>
            </a:p>
          </p:txBody>
        </p:sp>
      </p:grpSp>
      <p:sp>
        <p:nvSpPr>
          <p:cNvPr id="10" name="Line 9"/>
          <p:cNvSpPr>
            <a:spLocks noChangeShapeType="1"/>
          </p:cNvSpPr>
          <p:nvPr/>
        </p:nvSpPr>
        <p:spPr bwMode="auto">
          <a:xfrm flipV="1">
            <a:off x="3651076" y="1877714"/>
            <a:ext cx="0" cy="3581400"/>
          </a:xfrm>
          <a:prstGeom prst="line">
            <a:avLst/>
          </a:prstGeom>
          <a:noFill/>
          <a:ln w="69850" cap="rnd">
            <a:solidFill>
              <a:schemeClr val="tx1"/>
            </a:solidFill>
            <a:prstDash val="sysDot"/>
            <a:round/>
            <a:headEnd/>
            <a:tailEnd/>
          </a:ln>
          <a:effectLst/>
        </p:spPr>
        <p:txBody>
          <a:bodyPr wrap="none" anchor="ctr"/>
          <a:lstStyle/>
          <a:p>
            <a:pPr algn="ctr"/>
            <a:endParaRPr lang="en-US" b="1"/>
          </a:p>
        </p:txBody>
      </p:sp>
      <p:sp>
        <p:nvSpPr>
          <p:cNvPr id="14" name="Text Box 13"/>
          <p:cNvSpPr txBox="1">
            <a:spLocks noChangeArrowheads="1"/>
          </p:cNvSpPr>
          <p:nvPr/>
        </p:nvSpPr>
        <p:spPr bwMode="auto">
          <a:xfrm>
            <a:off x="3651076" y="1340768"/>
            <a:ext cx="2057400" cy="590931"/>
          </a:xfrm>
          <a:prstGeom prst="rect">
            <a:avLst/>
          </a:prstGeom>
          <a:noFill/>
          <a:ln w="3175" algn="ctr">
            <a:noFill/>
            <a:miter lim="800000"/>
            <a:headEnd/>
            <a:tailEnd/>
          </a:ln>
          <a:effectLst/>
        </p:spPr>
        <p:txBody>
          <a:bodyPr>
            <a:spAutoFit/>
          </a:bodyPr>
          <a:lstStyle/>
          <a:p>
            <a:pPr algn="ctr">
              <a:lnSpc>
                <a:spcPct val="90000"/>
              </a:lnSpc>
            </a:pPr>
            <a:r>
              <a:rPr lang="ru-RU" dirty="0" smtClean="0">
                <a:ea typeface="Verdana" pitchFamily="34" charset="0"/>
                <a:cs typeface="Verdana" pitchFamily="34" charset="0"/>
              </a:rPr>
              <a:t>Гостевой</a:t>
            </a:r>
          </a:p>
          <a:p>
            <a:pPr algn="ctr">
              <a:lnSpc>
                <a:spcPct val="90000"/>
              </a:lnSpc>
            </a:pPr>
            <a:r>
              <a:rPr lang="ru-RU" dirty="0" smtClean="0">
                <a:ea typeface="Verdana" pitchFamily="34" charset="0"/>
                <a:cs typeface="Verdana" pitchFamily="34" charset="0"/>
              </a:rPr>
              <a:t>раздел</a:t>
            </a:r>
            <a:endParaRPr lang="en-US" dirty="0">
              <a:ea typeface="Verdana" pitchFamily="34" charset="0"/>
              <a:cs typeface="Verdana" pitchFamily="34" charset="0"/>
            </a:endParaRPr>
          </a:p>
        </p:txBody>
      </p:sp>
      <p:sp>
        <p:nvSpPr>
          <p:cNvPr id="15" name="Text Box 14"/>
          <p:cNvSpPr txBox="1">
            <a:spLocks noChangeArrowheads="1"/>
          </p:cNvSpPr>
          <p:nvPr/>
        </p:nvSpPr>
        <p:spPr bwMode="auto">
          <a:xfrm>
            <a:off x="1598439" y="1340768"/>
            <a:ext cx="2057400" cy="590931"/>
          </a:xfrm>
          <a:prstGeom prst="rect">
            <a:avLst/>
          </a:prstGeom>
          <a:noFill/>
          <a:ln w="3175" algn="ctr">
            <a:noFill/>
            <a:miter lim="800000"/>
            <a:headEnd/>
            <a:tailEnd/>
          </a:ln>
          <a:effectLst/>
        </p:spPr>
        <p:txBody>
          <a:bodyPr>
            <a:spAutoFit/>
          </a:bodyPr>
          <a:lstStyle/>
          <a:p>
            <a:pPr algn="ctr">
              <a:lnSpc>
                <a:spcPct val="90000"/>
              </a:lnSpc>
            </a:pPr>
            <a:r>
              <a:rPr lang="ru-RU" dirty="0" smtClean="0">
                <a:ea typeface="Verdana" pitchFamily="34" charset="0"/>
                <a:cs typeface="Verdana" pitchFamily="34" charset="0"/>
              </a:rPr>
              <a:t>Хост</a:t>
            </a:r>
            <a:br>
              <a:rPr lang="ru-RU" dirty="0" smtClean="0">
                <a:ea typeface="Verdana" pitchFamily="34" charset="0"/>
                <a:cs typeface="Verdana" pitchFamily="34" charset="0"/>
              </a:rPr>
            </a:br>
            <a:r>
              <a:rPr lang="ru-RU" dirty="0" smtClean="0">
                <a:ea typeface="Verdana" pitchFamily="34" charset="0"/>
                <a:cs typeface="Verdana" pitchFamily="34" charset="0"/>
              </a:rPr>
              <a:t>раздел</a:t>
            </a:r>
            <a:endParaRPr lang="en-US" dirty="0">
              <a:ea typeface="Verdana" pitchFamily="34" charset="0"/>
              <a:cs typeface="Verdana" pitchFamily="34" charset="0"/>
            </a:endParaRPr>
          </a:p>
        </p:txBody>
      </p:sp>
      <p:sp>
        <p:nvSpPr>
          <p:cNvPr id="19" name="Line 18"/>
          <p:cNvSpPr>
            <a:spLocks noChangeShapeType="1"/>
          </p:cNvSpPr>
          <p:nvPr/>
        </p:nvSpPr>
        <p:spPr bwMode="auto">
          <a:xfrm flipV="1">
            <a:off x="7765876" y="1877714"/>
            <a:ext cx="0" cy="3581400"/>
          </a:xfrm>
          <a:prstGeom prst="line">
            <a:avLst/>
          </a:prstGeom>
          <a:noFill/>
          <a:ln w="69850" cap="rnd">
            <a:solidFill>
              <a:schemeClr val="tx1"/>
            </a:solidFill>
            <a:prstDash val="sysDot"/>
            <a:round/>
            <a:headEnd/>
            <a:tailEnd/>
          </a:ln>
          <a:effectLst/>
        </p:spPr>
        <p:txBody>
          <a:bodyPr wrap="none" anchor="ctr"/>
          <a:lstStyle/>
          <a:p>
            <a:pPr algn="ctr"/>
            <a:endParaRPr lang="en-US" b="1"/>
          </a:p>
        </p:txBody>
      </p:sp>
      <p:sp>
        <p:nvSpPr>
          <p:cNvPr id="20" name="Text Box 19"/>
          <p:cNvSpPr txBox="1">
            <a:spLocks noChangeArrowheads="1"/>
          </p:cNvSpPr>
          <p:nvPr/>
        </p:nvSpPr>
        <p:spPr bwMode="auto">
          <a:xfrm>
            <a:off x="5517976" y="1340768"/>
            <a:ext cx="2438400" cy="590931"/>
          </a:xfrm>
          <a:prstGeom prst="rect">
            <a:avLst/>
          </a:prstGeom>
          <a:noFill/>
          <a:ln w="3175" algn="ctr">
            <a:noFill/>
            <a:miter lim="800000"/>
            <a:headEnd/>
            <a:tailEnd/>
          </a:ln>
          <a:effectLst/>
        </p:spPr>
        <p:txBody>
          <a:bodyPr>
            <a:spAutoFit/>
          </a:bodyPr>
          <a:lstStyle/>
          <a:p>
            <a:pPr algn="ctr">
              <a:lnSpc>
                <a:spcPct val="90000"/>
              </a:lnSpc>
            </a:pPr>
            <a:r>
              <a:rPr lang="ru-RU" dirty="0" smtClean="0">
                <a:ea typeface="Verdana" pitchFamily="34" charset="0"/>
                <a:cs typeface="Verdana" pitchFamily="34" charset="0"/>
              </a:rPr>
              <a:t>Гостевой</a:t>
            </a:r>
            <a:br>
              <a:rPr lang="ru-RU" dirty="0" smtClean="0">
                <a:ea typeface="Verdana" pitchFamily="34" charset="0"/>
                <a:cs typeface="Verdana" pitchFamily="34" charset="0"/>
              </a:rPr>
            </a:br>
            <a:r>
              <a:rPr lang="ru-RU" dirty="0" smtClean="0">
                <a:ea typeface="Verdana" pitchFamily="34" charset="0"/>
                <a:cs typeface="Verdana" pitchFamily="34" charset="0"/>
              </a:rPr>
              <a:t>раздел</a:t>
            </a:r>
            <a:endParaRPr lang="en-US" dirty="0">
              <a:ea typeface="Verdana" pitchFamily="34" charset="0"/>
              <a:cs typeface="Verdana" pitchFamily="34" charset="0"/>
            </a:endParaRPr>
          </a:p>
        </p:txBody>
      </p:sp>
      <p:sp>
        <p:nvSpPr>
          <p:cNvPr id="23" name="Rectangle 22"/>
          <p:cNvSpPr>
            <a:spLocks noChangeArrowheads="1"/>
          </p:cNvSpPr>
          <p:nvPr/>
        </p:nvSpPr>
        <p:spPr bwMode="grayWhite">
          <a:xfrm>
            <a:off x="1593676" y="6102052"/>
            <a:ext cx="6172200" cy="495300"/>
          </a:xfrm>
          <a:prstGeom prst="rect">
            <a:avLst/>
          </a:prstGeom>
          <a:solidFill>
            <a:schemeClr val="accent6">
              <a:lumMod val="75000"/>
            </a:schemeClr>
          </a:solidFill>
          <a:ln w="3175" algn="ctr">
            <a:noFill/>
            <a:miter lim="800000"/>
            <a:headEnd/>
            <a:tailEnd/>
          </a:ln>
          <a:effectLst/>
        </p:spPr>
        <p:txBody>
          <a:bodyPr wrap="none" anchor="ctr"/>
          <a:lstStyle/>
          <a:p>
            <a:pPr algn="ctr">
              <a:lnSpc>
                <a:spcPct val="90000"/>
              </a:lnSpc>
              <a:spcBef>
                <a:spcPct val="30000"/>
              </a:spcBef>
            </a:pPr>
            <a:r>
              <a:rPr lang="ru-RU" b="1" dirty="0" smtClean="0">
                <a:solidFill>
                  <a:schemeClr val="bg1"/>
                </a:solidFill>
              </a:rPr>
              <a:t>          Оборудование </a:t>
            </a:r>
            <a:endParaRPr lang="en-US" sz="1200" b="1" dirty="0">
              <a:solidFill>
                <a:schemeClr val="bg1"/>
              </a:solidFill>
            </a:endParaRPr>
          </a:p>
        </p:txBody>
      </p:sp>
      <p:grpSp>
        <p:nvGrpSpPr>
          <p:cNvPr id="7" name="Group 23"/>
          <p:cNvGrpSpPr>
            <a:grpSpLocks/>
          </p:cNvGrpSpPr>
          <p:nvPr/>
        </p:nvGrpSpPr>
        <p:grpSpPr bwMode="auto">
          <a:xfrm>
            <a:off x="1761951" y="2334914"/>
            <a:ext cx="1846263" cy="3124200"/>
            <a:chOff x="4704" y="891"/>
            <a:chExt cx="1163" cy="1968"/>
          </a:xfrm>
          <a:noFill/>
        </p:grpSpPr>
        <p:pic>
          <p:nvPicPr>
            <p:cNvPr id="25" name="Picture 24" descr="cooltools-shape"/>
            <p:cNvPicPr>
              <a:picLocks noChangeAspect="1" noChangeArrowheads="1"/>
            </p:cNvPicPr>
            <p:nvPr/>
          </p:nvPicPr>
          <p:blipFill>
            <a:blip r:embed="rId4" cstate="screen"/>
            <a:srcRect/>
            <a:stretch>
              <a:fillRect/>
            </a:stretch>
          </p:blipFill>
          <p:spPr bwMode="auto">
            <a:xfrm>
              <a:off x="4704" y="891"/>
              <a:ext cx="1146" cy="1968"/>
            </a:xfrm>
            <a:prstGeom prst="rect">
              <a:avLst/>
            </a:prstGeom>
            <a:ln>
              <a:headEnd type="none" w="med" len="med"/>
              <a:tailEnd type="none" w="med" len="med"/>
            </a:ln>
          </p:spPr>
        </p:pic>
        <p:grpSp>
          <p:nvGrpSpPr>
            <p:cNvPr id="11" name="Group 25"/>
            <p:cNvGrpSpPr>
              <a:grpSpLocks/>
            </p:cNvGrpSpPr>
            <p:nvPr/>
          </p:nvGrpSpPr>
          <p:grpSpPr bwMode="auto">
            <a:xfrm>
              <a:off x="4941" y="1411"/>
              <a:ext cx="926" cy="776"/>
              <a:chOff x="524" y="1982"/>
              <a:chExt cx="926" cy="776"/>
            </a:xfrm>
            <a:grpFill/>
          </p:grpSpPr>
          <p:pic>
            <p:nvPicPr>
              <p:cNvPr id="34" name="Picture 26" descr="cooltools-shape"/>
              <p:cNvPicPr>
                <a:picLocks noChangeAspect="1" noChangeArrowheads="1"/>
              </p:cNvPicPr>
              <p:nvPr/>
            </p:nvPicPr>
            <p:blipFill>
              <a:blip r:embed="rId5" cstate="screen"/>
              <a:srcRect/>
              <a:stretch>
                <a:fillRect/>
              </a:stretch>
            </p:blipFill>
            <p:spPr bwMode="auto">
              <a:xfrm>
                <a:off x="576" y="1982"/>
                <a:ext cx="822" cy="776"/>
              </a:xfrm>
              <a:prstGeom prst="rect">
                <a:avLst/>
              </a:prstGeom>
              <a:ln>
                <a:headEnd type="none" w="med" len="med"/>
                <a:tailEnd type="none" w="med" len="med"/>
              </a:ln>
            </p:spPr>
          </p:pic>
          <p:sp>
            <p:nvSpPr>
              <p:cNvPr id="35" name="Rectangle 27"/>
              <p:cNvSpPr>
                <a:spLocks noChangeArrowheads="1"/>
              </p:cNvSpPr>
              <p:nvPr/>
            </p:nvSpPr>
            <p:spPr bwMode="grayWhite">
              <a:xfrm>
                <a:off x="524" y="2038"/>
                <a:ext cx="926" cy="677"/>
              </a:xfrm>
              <a:prstGeom prst="rect">
                <a:avLst/>
              </a:prstGeom>
              <a:grpFill/>
              <a:ln w="3175" algn="ctr">
                <a:noFill/>
                <a:miter lim="800000"/>
                <a:headEnd/>
                <a:tailEnd/>
              </a:ln>
              <a:effectLst/>
            </p:spPr>
            <p:txBody>
              <a:bodyPr wrap="none" anchor="ctr"/>
              <a:lstStyle/>
              <a:p>
                <a:pPr algn="ctr">
                  <a:lnSpc>
                    <a:spcPct val="90000"/>
                  </a:lnSpc>
                  <a:spcBef>
                    <a:spcPct val="30000"/>
                  </a:spcBef>
                </a:pPr>
                <a:r>
                  <a:rPr lang="en-US" sz="1400" b="1" dirty="0" smtClean="0">
                    <a:solidFill>
                      <a:schemeClr val="bg1"/>
                    </a:solidFill>
                  </a:rPr>
                  <a:t>Virtualization</a:t>
                </a:r>
                <a:br>
                  <a:rPr lang="en-US" sz="1400" b="1" dirty="0" smtClean="0">
                    <a:solidFill>
                      <a:schemeClr val="bg1"/>
                    </a:solidFill>
                  </a:rPr>
                </a:br>
                <a:r>
                  <a:rPr lang="en-US" sz="1400" b="1" dirty="0" smtClean="0">
                    <a:solidFill>
                      <a:schemeClr val="bg1"/>
                    </a:solidFill>
                  </a:rPr>
                  <a:t>Stack</a:t>
                </a:r>
              </a:p>
              <a:p>
                <a:pPr algn="ctr">
                  <a:lnSpc>
                    <a:spcPct val="90000"/>
                  </a:lnSpc>
                  <a:spcBef>
                    <a:spcPct val="30000"/>
                  </a:spcBef>
                </a:pPr>
                <a:r>
                  <a:rPr lang="en-US" sz="1400" b="1" dirty="0" smtClean="0">
                    <a:solidFill>
                      <a:schemeClr val="bg1"/>
                    </a:solidFill>
                  </a:rPr>
                  <a:t>(VSP)</a:t>
                </a:r>
                <a:endParaRPr lang="en-US" sz="1400" b="1" dirty="0">
                  <a:solidFill>
                    <a:schemeClr val="bg1"/>
                  </a:solidFill>
                </a:endParaRPr>
              </a:p>
            </p:txBody>
          </p:sp>
        </p:grpSp>
        <p:grpSp>
          <p:nvGrpSpPr>
            <p:cNvPr id="12" name="Group 28"/>
            <p:cNvGrpSpPr>
              <a:grpSpLocks/>
            </p:cNvGrpSpPr>
            <p:nvPr/>
          </p:nvGrpSpPr>
          <p:grpSpPr bwMode="auto">
            <a:xfrm>
              <a:off x="4814" y="2139"/>
              <a:ext cx="534" cy="480"/>
              <a:chOff x="973" y="2667"/>
              <a:chExt cx="534" cy="480"/>
            </a:xfrm>
            <a:grpFill/>
          </p:grpSpPr>
          <p:pic>
            <p:nvPicPr>
              <p:cNvPr id="32" name="Picture 29" descr="cooltools-shape"/>
              <p:cNvPicPr>
                <a:picLocks noChangeAspect="1" noChangeArrowheads="1"/>
              </p:cNvPicPr>
              <p:nvPr/>
            </p:nvPicPr>
            <p:blipFill>
              <a:blip r:embed="rId6" cstate="screen"/>
              <a:srcRect/>
              <a:stretch>
                <a:fillRect/>
              </a:stretch>
            </p:blipFill>
            <p:spPr bwMode="auto">
              <a:xfrm>
                <a:off x="973" y="2667"/>
                <a:ext cx="534" cy="474"/>
              </a:xfrm>
              <a:prstGeom prst="rect">
                <a:avLst/>
              </a:prstGeom>
              <a:ln>
                <a:headEnd type="none" w="med" len="med"/>
                <a:tailEnd type="none" w="med" len="med"/>
              </a:ln>
            </p:spPr>
          </p:pic>
          <p:sp>
            <p:nvSpPr>
              <p:cNvPr id="33" name="Rectangle 30"/>
              <p:cNvSpPr>
                <a:spLocks noChangeArrowheads="1"/>
              </p:cNvSpPr>
              <p:nvPr/>
            </p:nvSpPr>
            <p:spPr bwMode="blackWhite">
              <a:xfrm>
                <a:off x="993" y="2681"/>
                <a:ext cx="508" cy="466"/>
              </a:xfrm>
              <a:prstGeom prst="rect">
                <a:avLst/>
              </a:prstGeom>
              <a:grpFill/>
              <a:ln w="3175" algn="ctr">
                <a:noFill/>
                <a:miter lim="800000"/>
                <a:headEnd/>
                <a:tailEnd/>
              </a:ln>
              <a:effectLst/>
            </p:spPr>
            <p:txBody>
              <a:bodyPr wrap="none" anchor="ctr"/>
              <a:lstStyle/>
              <a:p>
                <a:pPr algn="ctr">
                  <a:lnSpc>
                    <a:spcPct val="90000"/>
                  </a:lnSpc>
                  <a:spcBef>
                    <a:spcPct val="30000"/>
                  </a:spcBef>
                </a:pPr>
                <a:r>
                  <a:rPr lang="en-US" sz="1200" b="1" dirty="0" smtClean="0">
                    <a:solidFill>
                      <a:schemeClr val="bg1"/>
                    </a:solidFill>
                  </a:rPr>
                  <a:t>Drivers</a:t>
                </a:r>
                <a:endParaRPr lang="en-US" sz="1200" b="1" dirty="0">
                  <a:solidFill>
                    <a:schemeClr val="bg1"/>
                  </a:solidFill>
                </a:endParaRPr>
              </a:p>
            </p:txBody>
          </p:sp>
        </p:grpSp>
        <p:sp>
          <p:nvSpPr>
            <p:cNvPr id="29" name="Text Box 34"/>
            <p:cNvSpPr txBox="1">
              <a:spLocks noChangeArrowheads="1"/>
            </p:cNvSpPr>
            <p:nvPr/>
          </p:nvSpPr>
          <p:spPr bwMode="auto">
            <a:xfrm>
              <a:off x="5054" y="1048"/>
              <a:ext cx="658" cy="390"/>
            </a:xfrm>
            <a:prstGeom prst="rect">
              <a:avLst/>
            </a:prstGeom>
            <a:grpFill/>
            <a:ln w="9525">
              <a:noFill/>
              <a:miter lim="800000"/>
              <a:headEnd/>
              <a:tailEnd/>
            </a:ln>
            <a:effectLst/>
          </p:spPr>
          <p:txBody>
            <a:bodyPr wrap="none">
              <a:spAutoFit/>
            </a:bodyPr>
            <a:lstStyle/>
            <a:p>
              <a:pPr algn="ctr">
                <a:spcBef>
                  <a:spcPct val="30000"/>
                </a:spcBef>
              </a:pPr>
              <a:r>
                <a:rPr lang="ru-RU" sz="1600" b="1" dirty="0" err="1" smtClean="0">
                  <a:solidFill>
                    <a:schemeClr val="bg1"/>
                  </a:solidFill>
                </a:rPr>
                <a:t>Хост-ОС</a:t>
              </a:r>
              <a:endParaRPr lang="en-US" sz="1600" b="1" dirty="0" smtClean="0">
                <a:solidFill>
                  <a:schemeClr val="bg1"/>
                </a:solidFill>
              </a:endParaRPr>
            </a:p>
            <a:p>
              <a:pPr algn="ctr">
                <a:spcBef>
                  <a:spcPct val="30000"/>
                </a:spcBef>
              </a:pPr>
              <a:r>
                <a:rPr lang="en-US" sz="1400" b="1" dirty="0" smtClean="0">
                  <a:solidFill>
                    <a:schemeClr val="bg1"/>
                  </a:solidFill>
                </a:rPr>
                <a:t>Server Core</a:t>
              </a:r>
              <a:endParaRPr lang="en-US" sz="1400" b="1" dirty="0">
                <a:solidFill>
                  <a:schemeClr val="bg1"/>
                </a:solidFill>
              </a:endParaRPr>
            </a:p>
          </p:txBody>
        </p:sp>
      </p:grpSp>
      <p:grpSp>
        <p:nvGrpSpPr>
          <p:cNvPr id="13" name="Group 35"/>
          <p:cNvGrpSpPr>
            <a:grpSpLocks/>
          </p:cNvGrpSpPr>
          <p:nvPr/>
        </p:nvGrpSpPr>
        <p:grpSpPr bwMode="auto">
          <a:xfrm>
            <a:off x="6022801" y="1958677"/>
            <a:ext cx="1419225" cy="1362075"/>
            <a:chOff x="1056" y="891"/>
            <a:chExt cx="894" cy="858"/>
          </a:xfrm>
        </p:grpSpPr>
        <p:pic>
          <p:nvPicPr>
            <p:cNvPr id="37" name="Picture 36" descr="cooltools-shape"/>
            <p:cNvPicPr>
              <a:picLocks noChangeAspect="1" noChangeArrowheads="1"/>
            </p:cNvPicPr>
            <p:nvPr/>
          </p:nvPicPr>
          <p:blipFill>
            <a:blip r:embed="rId7" cstate="screen"/>
            <a:srcRect/>
            <a:stretch>
              <a:fillRect/>
            </a:stretch>
          </p:blipFill>
          <p:spPr bwMode="auto">
            <a:xfrm>
              <a:off x="1056" y="891"/>
              <a:ext cx="894" cy="858"/>
            </a:xfrm>
            <a:prstGeom prst="rect">
              <a:avLst/>
            </a:prstGeom>
            <a:noFill/>
            <a:ln w="9525">
              <a:noFill/>
              <a:miter lim="800000"/>
              <a:headEnd/>
              <a:tailEnd/>
            </a:ln>
            <a:effectLst/>
          </p:spPr>
        </p:pic>
        <p:sp>
          <p:nvSpPr>
            <p:cNvPr id="38" name="Rectangle 37"/>
            <p:cNvSpPr>
              <a:spLocks noChangeArrowheads="1"/>
            </p:cNvSpPr>
            <p:nvPr/>
          </p:nvSpPr>
          <p:spPr bwMode="blackWhite">
            <a:xfrm>
              <a:off x="1095" y="1125"/>
              <a:ext cx="816" cy="192"/>
            </a:xfrm>
            <a:prstGeom prst="rect">
              <a:avLst/>
            </a:prstGeom>
            <a:noFill/>
            <a:ln w="3175" algn="ctr">
              <a:noFill/>
              <a:miter lim="800000"/>
              <a:headEnd/>
              <a:tailEnd/>
            </a:ln>
            <a:effectLst/>
          </p:spPr>
          <p:txBody>
            <a:bodyPr wrap="none" anchor="ctr"/>
            <a:lstStyle/>
            <a:p>
              <a:pPr algn="ctr">
                <a:lnSpc>
                  <a:spcPct val="90000"/>
                </a:lnSpc>
                <a:spcBef>
                  <a:spcPct val="30000"/>
                </a:spcBef>
              </a:pPr>
              <a:r>
                <a:rPr lang="ru-RU" sz="1600" b="1" dirty="0" smtClean="0">
                  <a:solidFill>
                    <a:schemeClr val="bg1"/>
                  </a:solidFill>
                </a:rPr>
                <a:t>Приложения</a:t>
              </a:r>
              <a:endParaRPr lang="en-US" sz="1200" b="1" dirty="0">
                <a:solidFill>
                  <a:schemeClr val="bg1"/>
                </a:solidFill>
              </a:endParaRPr>
            </a:p>
          </p:txBody>
        </p:sp>
      </p:grpSp>
      <p:grpSp>
        <p:nvGrpSpPr>
          <p:cNvPr id="16" name="Group 38"/>
          <p:cNvGrpSpPr>
            <a:grpSpLocks/>
          </p:cNvGrpSpPr>
          <p:nvPr/>
        </p:nvGrpSpPr>
        <p:grpSpPr bwMode="auto">
          <a:xfrm>
            <a:off x="3997151" y="1958677"/>
            <a:ext cx="1419225" cy="1362075"/>
            <a:chOff x="1056" y="891"/>
            <a:chExt cx="894" cy="858"/>
          </a:xfrm>
        </p:grpSpPr>
        <p:pic>
          <p:nvPicPr>
            <p:cNvPr id="40" name="Picture 39" descr="cooltools-shape"/>
            <p:cNvPicPr>
              <a:picLocks noChangeAspect="1" noChangeArrowheads="1"/>
            </p:cNvPicPr>
            <p:nvPr/>
          </p:nvPicPr>
          <p:blipFill>
            <a:blip r:embed="rId7" cstate="screen"/>
            <a:srcRect/>
            <a:stretch>
              <a:fillRect/>
            </a:stretch>
          </p:blipFill>
          <p:spPr bwMode="auto">
            <a:xfrm>
              <a:off x="1056" y="891"/>
              <a:ext cx="894" cy="858"/>
            </a:xfrm>
            <a:prstGeom prst="rect">
              <a:avLst/>
            </a:prstGeom>
            <a:noFill/>
            <a:ln w="9525">
              <a:noFill/>
              <a:miter lim="800000"/>
              <a:headEnd/>
              <a:tailEnd/>
            </a:ln>
            <a:effectLst/>
          </p:spPr>
        </p:pic>
        <p:sp>
          <p:nvSpPr>
            <p:cNvPr id="41" name="Rectangle 40"/>
            <p:cNvSpPr>
              <a:spLocks noChangeArrowheads="1"/>
            </p:cNvSpPr>
            <p:nvPr/>
          </p:nvSpPr>
          <p:spPr bwMode="blackWhite">
            <a:xfrm>
              <a:off x="1095" y="1125"/>
              <a:ext cx="816" cy="192"/>
            </a:xfrm>
            <a:prstGeom prst="rect">
              <a:avLst/>
            </a:prstGeom>
            <a:noFill/>
            <a:ln w="3175" algn="ctr">
              <a:noFill/>
              <a:miter lim="800000"/>
              <a:headEnd/>
              <a:tailEnd/>
            </a:ln>
            <a:effectLst/>
          </p:spPr>
          <p:txBody>
            <a:bodyPr wrap="none" anchor="ctr"/>
            <a:lstStyle/>
            <a:p>
              <a:pPr algn="ctr">
                <a:lnSpc>
                  <a:spcPct val="90000"/>
                </a:lnSpc>
                <a:spcBef>
                  <a:spcPct val="30000"/>
                </a:spcBef>
              </a:pPr>
              <a:r>
                <a:rPr lang="ru-RU" sz="1600" b="1" dirty="0" smtClean="0">
                  <a:solidFill>
                    <a:schemeClr val="bg1"/>
                  </a:solidFill>
                </a:rPr>
                <a:t>Приложения</a:t>
              </a:r>
              <a:endParaRPr lang="en-US" sz="1200" b="1" dirty="0">
                <a:solidFill>
                  <a:schemeClr val="bg1"/>
                </a:solidFill>
              </a:endParaRPr>
            </a:p>
          </p:txBody>
        </p:sp>
      </p:grpSp>
      <p:grpSp>
        <p:nvGrpSpPr>
          <p:cNvPr id="17" name="Group 50"/>
          <p:cNvGrpSpPr>
            <a:grpSpLocks/>
          </p:cNvGrpSpPr>
          <p:nvPr/>
        </p:nvGrpSpPr>
        <p:grpSpPr bwMode="auto">
          <a:xfrm>
            <a:off x="3824113" y="2792114"/>
            <a:ext cx="1846263" cy="2676525"/>
            <a:chOff x="4704" y="891"/>
            <a:chExt cx="1163" cy="1686"/>
          </a:xfrm>
        </p:grpSpPr>
        <p:pic>
          <p:nvPicPr>
            <p:cNvPr id="52" name="Picture 51" descr="cooltools-shape"/>
            <p:cNvPicPr>
              <a:picLocks noChangeAspect="1" noChangeArrowheads="1"/>
            </p:cNvPicPr>
            <p:nvPr/>
          </p:nvPicPr>
          <p:blipFill>
            <a:blip r:embed="rId4" cstate="screen"/>
            <a:srcRect/>
            <a:stretch>
              <a:fillRect/>
            </a:stretch>
          </p:blipFill>
          <p:spPr bwMode="auto">
            <a:xfrm>
              <a:off x="4704" y="891"/>
              <a:ext cx="1146" cy="1686"/>
            </a:xfrm>
            <a:prstGeom prst="rect">
              <a:avLst/>
            </a:prstGeom>
            <a:ln>
              <a:headEnd type="none" w="med" len="med"/>
              <a:tailEnd type="none" w="med" len="med"/>
            </a:ln>
          </p:spPr>
        </p:pic>
        <p:grpSp>
          <p:nvGrpSpPr>
            <p:cNvPr id="18" name="Group 25"/>
            <p:cNvGrpSpPr>
              <a:grpSpLocks/>
            </p:cNvGrpSpPr>
            <p:nvPr/>
          </p:nvGrpSpPr>
          <p:grpSpPr bwMode="auto">
            <a:xfrm>
              <a:off x="4941" y="1275"/>
              <a:ext cx="926" cy="776"/>
              <a:chOff x="524" y="1846"/>
              <a:chExt cx="926" cy="776"/>
            </a:xfrm>
          </p:grpSpPr>
          <p:pic>
            <p:nvPicPr>
              <p:cNvPr id="58" name="Picture 26" descr="cooltools-shape"/>
              <p:cNvPicPr>
                <a:picLocks noChangeAspect="1" noChangeArrowheads="1"/>
              </p:cNvPicPr>
              <p:nvPr/>
            </p:nvPicPr>
            <p:blipFill>
              <a:blip r:embed="rId5" cstate="screen"/>
              <a:srcRect/>
              <a:stretch>
                <a:fillRect/>
              </a:stretch>
            </p:blipFill>
            <p:spPr bwMode="auto">
              <a:xfrm>
                <a:off x="576" y="1846"/>
                <a:ext cx="822" cy="776"/>
              </a:xfrm>
              <a:prstGeom prst="rect">
                <a:avLst/>
              </a:prstGeom>
              <a:ln>
                <a:headEnd type="none" w="med" len="med"/>
                <a:tailEnd type="none" w="med" len="med"/>
              </a:ln>
            </p:spPr>
          </p:pic>
          <p:sp>
            <p:nvSpPr>
              <p:cNvPr id="59" name="Rectangle 27"/>
              <p:cNvSpPr>
                <a:spLocks noChangeArrowheads="1"/>
              </p:cNvSpPr>
              <p:nvPr/>
            </p:nvSpPr>
            <p:spPr bwMode="grayWhite">
              <a:xfrm>
                <a:off x="524" y="1942"/>
                <a:ext cx="926" cy="677"/>
              </a:xfrm>
              <a:prstGeom prst="rect">
                <a:avLst/>
              </a:prstGeom>
              <a:noFill/>
              <a:ln w="3175" algn="ctr">
                <a:noFill/>
                <a:miter lim="800000"/>
                <a:headEnd/>
                <a:tailEnd/>
              </a:ln>
              <a:effectLst/>
            </p:spPr>
            <p:txBody>
              <a:bodyPr wrap="none" anchor="ctr"/>
              <a:lstStyle/>
              <a:p>
                <a:pPr algn="ctr">
                  <a:lnSpc>
                    <a:spcPct val="90000"/>
                  </a:lnSpc>
                  <a:spcBef>
                    <a:spcPct val="30000"/>
                  </a:spcBef>
                </a:pPr>
                <a:r>
                  <a:rPr lang="en-US" sz="1400" b="1" dirty="0" smtClean="0">
                    <a:solidFill>
                      <a:schemeClr val="bg1"/>
                    </a:solidFill>
                  </a:rPr>
                  <a:t>Virtualization</a:t>
                </a:r>
                <a:br>
                  <a:rPr lang="en-US" sz="1400" b="1" dirty="0" smtClean="0">
                    <a:solidFill>
                      <a:schemeClr val="bg1"/>
                    </a:solidFill>
                  </a:rPr>
                </a:br>
                <a:r>
                  <a:rPr lang="en-US" sz="1400" b="1" dirty="0" smtClean="0">
                    <a:solidFill>
                      <a:schemeClr val="bg1"/>
                    </a:solidFill>
                  </a:rPr>
                  <a:t>Stack</a:t>
                </a:r>
              </a:p>
              <a:p>
                <a:pPr algn="ctr">
                  <a:lnSpc>
                    <a:spcPct val="90000"/>
                  </a:lnSpc>
                  <a:spcBef>
                    <a:spcPct val="30000"/>
                  </a:spcBef>
                </a:pPr>
                <a:r>
                  <a:rPr lang="en-US" sz="1400" b="1" dirty="0" smtClean="0">
                    <a:solidFill>
                      <a:schemeClr val="bg1"/>
                    </a:solidFill>
                  </a:rPr>
                  <a:t>(VSC)</a:t>
                </a:r>
                <a:endParaRPr lang="en-US" sz="1400" b="1" dirty="0">
                  <a:solidFill>
                    <a:schemeClr val="bg1"/>
                  </a:solidFill>
                </a:endParaRPr>
              </a:p>
            </p:txBody>
          </p:sp>
        </p:grpSp>
        <p:sp>
          <p:nvSpPr>
            <p:cNvPr id="57" name="Rectangle 30"/>
            <p:cNvSpPr>
              <a:spLocks noChangeArrowheads="1"/>
            </p:cNvSpPr>
            <p:nvPr/>
          </p:nvSpPr>
          <p:spPr bwMode="blackWhite">
            <a:xfrm>
              <a:off x="5150" y="1972"/>
              <a:ext cx="508" cy="466"/>
            </a:xfrm>
            <a:prstGeom prst="rect">
              <a:avLst/>
            </a:prstGeom>
            <a:noFill/>
            <a:ln w="3175" algn="ctr">
              <a:noFill/>
              <a:miter lim="800000"/>
              <a:headEnd/>
              <a:tailEnd/>
            </a:ln>
            <a:effectLst/>
          </p:spPr>
          <p:txBody>
            <a:bodyPr wrap="none" anchor="ctr"/>
            <a:lstStyle/>
            <a:p>
              <a:pPr algn="ctr">
                <a:lnSpc>
                  <a:spcPct val="90000"/>
                </a:lnSpc>
                <a:spcBef>
                  <a:spcPct val="30000"/>
                </a:spcBef>
              </a:pPr>
              <a:endParaRPr lang="en-US" sz="1200" b="1" dirty="0"/>
            </a:p>
          </p:txBody>
        </p:sp>
        <p:sp>
          <p:nvSpPr>
            <p:cNvPr id="55" name="Text Box 34"/>
            <p:cNvSpPr txBox="1">
              <a:spLocks noChangeArrowheads="1"/>
            </p:cNvSpPr>
            <p:nvPr/>
          </p:nvSpPr>
          <p:spPr bwMode="auto">
            <a:xfrm>
              <a:off x="4895" y="984"/>
              <a:ext cx="924" cy="361"/>
            </a:xfrm>
            <a:prstGeom prst="rect">
              <a:avLst/>
            </a:prstGeom>
            <a:noFill/>
            <a:ln w="9525">
              <a:noFill/>
              <a:miter lim="800000"/>
              <a:headEnd/>
              <a:tailEnd/>
            </a:ln>
            <a:effectLst/>
          </p:spPr>
          <p:txBody>
            <a:bodyPr wrap="none">
              <a:spAutoFit/>
            </a:bodyPr>
            <a:lstStyle/>
            <a:p>
              <a:pPr algn="ctr">
                <a:lnSpc>
                  <a:spcPct val="90000"/>
                </a:lnSpc>
                <a:spcBef>
                  <a:spcPct val="30000"/>
                </a:spcBef>
              </a:pPr>
              <a:r>
                <a:rPr lang="ru-RU" sz="1600" b="1" dirty="0" smtClean="0">
                  <a:solidFill>
                    <a:schemeClr val="bg1"/>
                  </a:solidFill>
                </a:rPr>
                <a:t>Гостевая ОС</a:t>
              </a:r>
              <a:endParaRPr lang="en-US" sz="1600" b="1" dirty="0" smtClean="0">
                <a:solidFill>
                  <a:schemeClr val="bg1"/>
                </a:solidFill>
              </a:endParaRPr>
            </a:p>
            <a:p>
              <a:pPr algn="ctr">
                <a:lnSpc>
                  <a:spcPct val="90000"/>
                </a:lnSpc>
                <a:spcBef>
                  <a:spcPct val="30000"/>
                </a:spcBef>
              </a:pPr>
              <a:r>
                <a:rPr lang="en-US" sz="1400" b="1" dirty="0" smtClean="0">
                  <a:solidFill>
                    <a:schemeClr val="bg1"/>
                  </a:solidFill>
                </a:rPr>
                <a:t>Server Enterprise</a:t>
              </a:r>
              <a:endParaRPr lang="en-US" sz="1400" b="1" dirty="0">
                <a:solidFill>
                  <a:schemeClr val="bg1"/>
                </a:solidFill>
              </a:endParaRPr>
            </a:p>
          </p:txBody>
        </p:sp>
      </p:grpSp>
      <p:grpSp>
        <p:nvGrpSpPr>
          <p:cNvPr id="21" name="Group 59"/>
          <p:cNvGrpSpPr>
            <a:grpSpLocks/>
          </p:cNvGrpSpPr>
          <p:nvPr/>
        </p:nvGrpSpPr>
        <p:grpSpPr bwMode="auto">
          <a:xfrm>
            <a:off x="5822777" y="2792114"/>
            <a:ext cx="1833563" cy="2676525"/>
            <a:chOff x="4704" y="891"/>
            <a:chExt cx="1155" cy="1686"/>
          </a:xfrm>
        </p:grpSpPr>
        <p:pic>
          <p:nvPicPr>
            <p:cNvPr id="61" name="Picture 60" descr="cooltools-shape"/>
            <p:cNvPicPr>
              <a:picLocks noChangeAspect="1" noChangeArrowheads="1"/>
            </p:cNvPicPr>
            <p:nvPr/>
          </p:nvPicPr>
          <p:blipFill>
            <a:blip r:embed="rId4" cstate="screen"/>
            <a:srcRect/>
            <a:stretch>
              <a:fillRect/>
            </a:stretch>
          </p:blipFill>
          <p:spPr bwMode="auto">
            <a:xfrm>
              <a:off x="4704" y="891"/>
              <a:ext cx="1146" cy="1686"/>
            </a:xfrm>
            <a:prstGeom prst="rect">
              <a:avLst/>
            </a:prstGeom>
            <a:ln>
              <a:headEnd type="none" w="med" len="med"/>
              <a:tailEnd type="none" w="med" len="med"/>
            </a:ln>
          </p:spPr>
        </p:pic>
        <p:grpSp>
          <p:nvGrpSpPr>
            <p:cNvPr id="22" name="Group 25"/>
            <p:cNvGrpSpPr>
              <a:grpSpLocks/>
            </p:cNvGrpSpPr>
            <p:nvPr/>
          </p:nvGrpSpPr>
          <p:grpSpPr bwMode="auto">
            <a:xfrm>
              <a:off x="4933" y="1275"/>
              <a:ext cx="926" cy="776"/>
              <a:chOff x="516" y="1846"/>
              <a:chExt cx="926" cy="776"/>
            </a:xfrm>
          </p:grpSpPr>
          <p:pic>
            <p:nvPicPr>
              <p:cNvPr id="67" name="Picture 26" descr="cooltools-shape"/>
              <p:cNvPicPr>
                <a:picLocks noChangeAspect="1" noChangeArrowheads="1"/>
              </p:cNvPicPr>
              <p:nvPr/>
            </p:nvPicPr>
            <p:blipFill>
              <a:blip r:embed="rId5" cstate="screen"/>
              <a:srcRect/>
              <a:stretch>
                <a:fillRect/>
              </a:stretch>
            </p:blipFill>
            <p:spPr bwMode="auto">
              <a:xfrm>
                <a:off x="576" y="1846"/>
                <a:ext cx="822" cy="776"/>
              </a:xfrm>
              <a:prstGeom prst="rect">
                <a:avLst/>
              </a:prstGeom>
              <a:ln>
                <a:headEnd type="none" w="med" len="med"/>
                <a:tailEnd type="none" w="med" len="med"/>
              </a:ln>
            </p:spPr>
          </p:pic>
          <p:sp>
            <p:nvSpPr>
              <p:cNvPr id="68" name="Rectangle 27"/>
              <p:cNvSpPr>
                <a:spLocks noChangeArrowheads="1"/>
              </p:cNvSpPr>
              <p:nvPr/>
            </p:nvSpPr>
            <p:spPr bwMode="grayWhite">
              <a:xfrm>
                <a:off x="516" y="1942"/>
                <a:ext cx="926" cy="677"/>
              </a:xfrm>
              <a:prstGeom prst="rect">
                <a:avLst/>
              </a:prstGeom>
              <a:noFill/>
              <a:ln w="3175" algn="ctr">
                <a:noFill/>
                <a:miter lim="800000"/>
                <a:headEnd/>
                <a:tailEnd/>
              </a:ln>
              <a:effectLst/>
            </p:spPr>
            <p:txBody>
              <a:bodyPr wrap="none" anchor="ctr"/>
              <a:lstStyle/>
              <a:p>
                <a:pPr algn="ctr">
                  <a:lnSpc>
                    <a:spcPct val="90000"/>
                  </a:lnSpc>
                  <a:spcBef>
                    <a:spcPct val="30000"/>
                  </a:spcBef>
                </a:pPr>
                <a:r>
                  <a:rPr lang="en-US" sz="1400" b="1" dirty="0" smtClean="0">
                    <a:solidFill>
                      <a:schemeClr val="bg1"/>
                    </a:solidFill>
                  </a:rPr>
                  <a:t>Virtualization</a:t>
                </a:r>
                <a:br>
                  <a:rPr lang="en-US" sz="1400" b="1" dirty="0" smtClean="0">
                    <a:solidFill>
                      <a:schemeClr val="bg1"/>
                    </a:solidFill>
                  </a:rPr>
                </a:br>
                <a:r>
                  <a:rPr lang="en-US" sz="1400" b="1" dirty="0" smtClean="0">
                    <a:solidFill>
                      <a:schemeClr val="bg1"/>
                    </a:solidFill>
                  </a:rPr>
                  <a:t>Stack</a:t>
                </a:r>
              </a:p>
              <a:p>
                <a:pPr algn="ctr">
                  <a:lnSpc>
                    <a:spcPct val="90000"/>
                  </a:lnSpc>
                  <a:spcBef>
                    <a:spcPct val="30000"/>
                  </a:spcBef>
                </a:pPr>
                <a:r>
                  <a:rPr lang="en-US" sz="1400" b="1" dirty="0" smtClean="0">
                    <a:solidFill>
                      <a:schemeClr val="bg1"/>
                    </a:solidFill>
                  </a:rPr>
                  <a:t>(VSC)</a:t>
                </a:r>
                <a:endParaRPr lang="en-US" sz="1400" b="1" dirty="0">
                  <a:solidFill>
                    <a:schemeClr val="bg1"/>
                  </a:solidFill>
                </a:endParaRPr>
              </a:p>
            </p:txBody>
          </p:sp>
        </p:grpSp>
        <p:sp>
          <p:nvSpPr>
            <p:cNvPr id="64" name="Text Box 34"/>
            <p:cNvSpPr txBox="1">
              <a:spLocks noChangeArrowheads="1"/>
            </p:cNvSpPr>
            <p:nvPr/>
          </p:nvSpPr>
          <p:spPr bwMode="auto">
            <a:xfrm>
              <a:off x="4884" y="984"/>
              <a:ext cx="924" cy="361"/>
            </a:xfrm>
            <a:prstGeom prst="rect">
              <a:avLst/>
            </a:prstGeom>
            <a:noFill/>
            <a:ln w="9525">
              <a:noFill/>
              <a:miter lim="800000"/>
              <a:headEnd/>
              <a:tailEnd/>
            </a:ln>
            <a:effectLst/>
          </p:spPr>
          <p:txBody>
            <a:bodyPr wrap="none">
              <a:spAutoFit/>
            </a:bodyPr>
            <a:lstStyle/>
            <a:p>
              <a:pPr algn="ctr">
                <a:lnSpc>
                  <a:spcPct val="90000"/>
                </a:lnSpc>
                <a:spcBef>
                  <a:spcPct val="30000"/>
                </a:spcBef>
              </a:pPr>
              <a:r>
                <a:rPr lang="ru-RU" sz="1600" b="1" dirty="0" smtClean="0">
                  <a:solidFill>
                    <a:schemeClr val="bg1"/>
                  </a:solidFill>
                </a:rPr>
                <a:t>Гостевая ОС</a:t>
              </a:r>
              <a:endParaRPr lang="en-US" sz="1600" b="1" dirty="0" smtClean="0">
                <a:solidFill>
                  <a:schemeClr val="bg1"/>
                </a:solidFill>
              </a:endParaRPr>
            </a:p>
            <a:p>
              <a:pPr algn="ctr">
                <a:lnSpc>
                  <a:spcPct val="90000"/>
                </a:lnSpc>
                <a:spcBef>
                  <a:spcPct val="30000"/>
                </a:spcBef>
              </a:pPr>
              <a:r>
                <a:rPr lang="en-US" sz="1400" b="1" dirty="0" smtClean="0">
                  <a:solidFill>
                    <a:schemeClr val="bg1"/>
                  </a:solidFill>
                </a:rPr>
                <a:t>Server Enterprise</a:t>
              </a:r>
              <a:endParaRPr lang="en-US" sz="1400" b="1" dirty="0">
                <a:solidFill>
                  <a:schemeClr val="bg1"/>
                </a:solidFill>
              </a:endParaRPr>
            </a:p>
          </p:txBody>
        </p:sp>
      </p:grpSp>
      <p:sp>
        <p:nvSpPr>
          <p:cNvPr id="69" name="Text Box 7"/>
          <p:cNvSpPr txBox="1">
            <a:spLocks noChangeArrowheads="1"/>
          </p:cNvSpPr>
          <p:nvPr/>
        </p:nvSpPr>
        <p:spPr bwMode="auto">
          <a:xfrm>
            <a:off x="1655440" y="6144914"/>
            <a:ext cx="520700" cy="381000"/>
          </a:xfrm>
          <a:prstGeom prst="rect">
            <a:avLst/>
          </a:prstGeom>
          <a:solidFill>
            <a:srgbClr val="FF9933"/>
          </a:solidFill>
          <a:ln w="9525" algn="ctr">
            <a:noFill/>
            <a:miter lim="800000"/>
            <a:headEnd/>
            <a:tailEnd/>
          </a:ln>
          <a:effectLst>
            <a:outerShdw blurRad="50800" dist="38100" dir="2700000" algn="tl" rotWithShape="0">
              <a:prstClr val="black">
                <a:alpha val="40000"/>
              </a:prstClr>
            </a:outerShdw>
          </a:effectLst>
        </p:spPr>
        <p:txBody>
          <a:bodyPr anchor="ctr"/>
          <a:lstStyle/>
          <a:p>
            <a:pPr algn="ctr">
              <a:lnSpc>
                <a:spcPct val="90000"/>
              </a:lnSpc>
              <a:spcBef>
                <a:spcPct val="30000"/>
              </a:spcBef>
            </a:pPr>
            <a:r>
              <a:rPr lang="en-US" sz="1400" b="1" dirty="0">
                <a:solidFill>
                  <a:schemeClr val="bg1"/>
                </a:solidFill>
              </a:rPr>
              <a:t>NIC</a:t>
            </a:r>
            <a:endParaRPr lang="en-US" sz="1000" b="1" dirty="0">
              <a:solidFill>
                <a:schemeClr val="bg1"/>
              </a:solidFill>
            </a:endParaRPr>
          </a:p>
        </p:txBody>
      </p:sp>
      <p:sp>
        <p:nvSpPr>
          <p:cNvPr id="70" name="Text Box 14"/>
          <p:cNvSpPr txBox="1">
            <a:spLocks noChangeArrowheads="1"/>
          </p:cNvSpPr>
          <p:nvPr/>
        </p:nvSpPr>
        <p:spPr bwMode="auto">
          <a:xfrm>
            <a:off x="2231504" y="6144914"/>
            <a:ext cx="699864" cy="381000"/>
          </a:xfrm>
          <a:prstGeom prst="rect">
            <a:avLst/>
          </a:prstGeom>
          <a:solidFill>
            <a:srgbClr val="FF9933"/>
          </a:solidFill>
          <a:ln w="9525" algn="ctr">
            <a:noFill/>
            <a:miter lim="800000"/>
            <a:headEnd/>
            <a:tailEnd/>
          </a:ln>
          <a:effectLst>
            <a:outerShdw blurRad="50800" dist="38100" dir="2700000" algn="tl" rotWithShape="0">
              <a:prstClr val="black">
                <a:alpha val="40000"/>
              </a:prstClr>
            </a:outerShdw>
          </a:effectLst>
        </p:spPr>
        <p:txBody>
          <a:bodyPr anchor="ctr"/>
          <a:lstStyle/>
          <a:p>
            <a:pPr algn="ctr">
              <a:lnSpc>
                <a:spcPct val="90000"/>
              </a:lnSpc>
              <a:spcBef>
                <a:spcPct val="30000"/>
              </a:spcBef>
            </a:pPr>
            <a:r>
              <a:rPr lang="ru-RU" sz="1400" b="1" dirty="0" smtClean="0">
                <a:solidFill>
                  <a:schemeClr val="bg1"/>
                </a:solidFill>
              </a:rPr>
              <a:t>Диск </a:t>
            </a:r>
            <a:r>
              <a:rPr lang="en-US" sz="1400" b="1" dirty="0" smtClean="0">
                <a:solidFill>
                  <a:schemeClr val="bg1"/>
                </a:solidFill>
              </a:rPr>
              <a:t>1</a:t>
            </a:r>
            <a:endParaRPr lang="en-US" sz="1000" b="1" dirty="0">
              <a:solidFill>
                <a:schemeClr val="bg1"/>
              </a:solidFill>
            </a:endParaRPr>
          </a:p>
        </p:txBody>
      </p:sp>
      <p:pic>
        <p:nvPicPr>
          <p:cNvPr id="73" name="Picture 29" descr="cooltools-shape"/>
          <p:cNvPicPr>
            <a:picLocks noChangeAspect="1" noChangeArrowheads="1"/>
          </p:cNvPicPr>
          <p:nvPr/>
        </p:nvPicPr>
        <p:blipFill>
          <a:blip r:embed="rId6" cstate="screen"/>
          <a:srcRect/>
          <a:stretch>
            <a:fillRect/>
          </a:stretch>
        </p:blipFill>
        <p:spPr bwMode="auto">
          <a:xfrm>
            <a:off x="2698576" y="4478039"/>
            <a:ext cx="847725" cy="752475"/>
          </a:xfrm>
          <a:prstGeom prst="rect">
            <a:avLst/>
          </a:prstGeom>
          <a:noFill/>
          <a:ln w="9525">
            <a:noFill/>
            <a:miter lim="800000"/>
            <a:headEnd/>
            <a:tailEnd/>
          </a:ln>
          <a:effectLst/>
        </p:spPr>
      </p:pic>
      <p:sp>
        <p:nvSpPr>
          <p:cNvPr id="74" name="Rectangle 30"/>
          <p:cNvSpPr>
            <a:spLocks noChangeArrowheads="1"/>
          </p:cNvSpPr>
          <p:nvPr/>
        </p:nvSpPr>
        <p:spPr bwMode="blackWhite">
          <a:xfrm>
            <a:off x="2730326" y="4490739"/>
            <a:ext cx="806450" cy="739775"/>
          </a:xfrm>
          <a:prstGeom prst="rect">
            <a:avLst/>
          </a:prstGeom>
          <a:noFill/>
          <a:ln w="3175" algn="ctr">
            <a:noFill/>
            <a:miter lim="800000"/>
            <a:headEnd/>
            <a:tailEnd/>
          </a:ln>
          <a:effectLst/>
        </p:spPr>
        <p:txBody>
          <a:bodyPr wrap="none" anchor="ctr"/>
          <a:lstStyle/>
          <a:p>
            <a:pPr algn="ctr">
              <a:lnSpc>
                <a:spcPct val="90000"/>
              </a:lnSpc>
              <a:spcBef>
                <a:spcPct val="30000"/>
              </a:spcBef>
            </a:pPr>
            <a:r>
              <a:rPr lang="en-US" sz="1200" b="1" dirty="0" smtClean="0">
                <a:solidFill>
                  <a:schemeClr val="bg1"/>
                </a:solidFill>
              </a:rPr>
              <a:t>VMBUS</a:t>
            </a:r>
            <a:endParaRPr lang="en-US" sz="1200" b="1" dirty="0">
              <a:solidFill>
                <a:schemeClr val="bg1"/>
              </a:solidFill>
            </a:endParaRPr>
          </a:p>
        </p:txBody>
      </p:sp>
      <p:pic>
        <p:nvPicPr>
          <p:cNvPr id="75" name="Picture 29" descr="cooltools-shape"/>
          <p:cNvPicPr>
            <a:picLocks noChangeAspect="1" noChangeArrowheads="1"/>
          </p:cNvPicPr>
          <p:nvPr/>
        </p:nvPicPr>
        <p:blipFill>
          <a:blip r:embed="rId6" cstate="screen"/>
          <a:srcRect/>
          <a:stretch>
            <a:fillRect/>
          </a:stretch>
        </p:blipFill>
        <p:spPr bwMode="auto">
          <a:xfrm>
            <a:off x="4517851" y="4478039"/>
            <a:ext cx="847725" cy="752475"/>
          </a:xfrm>
          <a:prstGeom prst="rect">
            <a:avLst/>
          </a:prstGeom>
          <a:noFill/>
          <a:ln w="9525">
            <a:noFill/>
            <a:miter lim="800000"/>
            <a:headEnd/>
            <a:tailEnd/>
          </a:ln>
          <a:effectLst/>
        </p:spPr>
      </p:pic>
      <p:sp>
        <p:nvSpPr>
          <p:cNvPr id="76" name="Rectangle 30"/>
          <p:cNvSpPr>
            <a:spLocks noChangeArrowheads="1"/>
          </p:cNvSpPr>
          <p:nvPr/>
        </p:nvSpPr>
        <p:spPr bwMode="blackWhite">
          <a:xfrm>
            <a:off x="4549601" y="4478039"/>
            <a:ext cx="806450" cy="739775"/>
          </a:xfrm>
          <a:prstGeom prst="rect">
            <a:avLst/>
          </a:prstGeom>
          <a:noFill/>
          <a:ln w="3175" algn="ctr">
            <a:noFill/>
            <a:miter lim="800000"/>
            <a:headEnd/>
            <a:tailEnd/>
          </a:ln>
          <a:effectLst/>
        </p:spPr>
        <p:txBody>
          <a:bodyPr wrap="none" anchor="ctr"/>
          <a:lstStyle/>
          <a:p>
            <a:pPr algn="ctr">
              <a:lnSpc>
                <a:spcPct val="90000"/>
              </a:lnSpc>
              <a:spcBef>
                <a:spcPct val="30000"/>
              </a:spcBef>
            </a:pPr>
            <a:r>
              <a:rPr lang="en-US" sz="1200" b="1" dirty="0" smtClean="0">
                <a:solidFill>
                  <a:schemeClr val="bg1"/>
                </a:solidFill>
              </a:rPr>
              <a:t>VMBUS</a:t>
            </a:r>
            <a:endParaRPr lang="en-US" sz="1200" b="1" dirty="0">
              <a:solidFill>
                <a:schemeClr val="bg1"/>
              </a:solidFill>
            </a:endParaRPr>
          </a:p>
        </p:txBody>
      </p:sp>
      <p:pic>
        <p:nvPicPr>
          <p:cNvPr id="77" name="Picture 29" descr="cooltools-shape"/>
          <p:cNvPicPr>
            <a:picLocks noChangeAspect="1" noChangeArrowheads="1"/>
          </p:cNvPicPr>
          <p:nvPr/>
        </p:nvPicPr>
        <p:blipFill>
          <a:blip r:embed="rId6" cstate="screen"/>
          <a:srcRect/>
          <a:stretch>
            <a:fillRect/>
          </a:stretch>
        </p:blipFill>
        <p:spPr bwMode="auto">
          <a:xfrm>
            <a:off x="6575251" y="4468514"/>
            <a:ext cx="847725" cy="752475"/>
          </a:xfrm>
          <a:prstGeom prst="rect">
            <a:avLst/>
          </a:prstGeom>
          <a:noFill/>
          <a:ln w="9525">
            <a:noFill/>
            <a:miter lim="800000"/>
            <a:headEnd/>
            <a:tailEnd/>
          </a:ln>
          <a:effectLst/>
        </p:spPr>
      </p:pic>
      <p:sp>
        <p:nvSpPr>
          <p:cNvPr id="78" name="Rectangle 30"/>
          <p:cNvSpPr>
            <a:spLocks noChangeArrowheads="1"/>
          </p:cNvSpPr>
          <p:nvPr/>
        </p:nvSpPr>
        <p:spPr bwMode="blackWhite">
          <a:xfrm>
            <a:off x="6607001" y="4468514"/>
            <a:ext cx="806450" cy="739775"/>
          </a:xfrm>
          <a:prstGeom prst="rect">
            <a:avLst/>
          </a:prstGeom>
          <a:noFill/>
          <a:ln w="3175" algn="ctr">
            <a:noFill/>
            <a:miter lim="800000"/>
            <a:headEnd/>
            <a:tailEnd/>
          </a:ln>
          <a:effectLst/>
        </p:spPr>
        <p:txBody>
          <a:bodyPr wrap="none" anchor="ctr"/>
          <a:lstStyle/>
          <a:p>
            <a:pPr algn="ctr">
              <a:lnSpc>
                <a:spcPct val="90000"/>
              </a:lnSpc>
              <a:spcBef>
                <a:spcPct val="30000"/>
              </a:spcBef>
            </a:pPr>
            <a:r>
              <a:rPr lang="en-US" sz="1200" b="1" dirty="0" smtClean="0">
                <a:solidFill>
                  <a:schemeClr val="bg1"/>
                </a:solidFill>
              </a:rPr>
              <a:t>VMBUS</a:t>
            </a:r>
            <a:endParaRPr lang="en-US" sz="1200" b="1" dirty="0">
              <a:solidFill>
                <a:schemeClr val="bg1"/>
              </a:solidFill>
            </a:endParaRPr>
          </a:p>
        </p:txBody>
      </p:sp>
      <p:sp>
        <p:nvSpPr>
          <p:cNvPr id="81" name="Text Box 14"/>
          <p:cNvSpPr txBox="1">
            <a:spLocks noChangeArrowheads="1"/>
          </p:cNvSpPr>
          <p:nvPr/>
        </p:nvSpPr>
        <p:spPr bwMode="auto">
          <a:xfrm>
            <a:off x="2973356" y="6144914"/>
            <a:ext cx="792087" cy="381000"/>
          </a:xfrm>
          <a:prstGeom prst="rect">
            <a:avLst/>
          </a:prstGeom>
          <a:solidFill>
            <a:srgbClr val="FF9933"/>
          </a:solidFill>
          <a:ln w="9525" algn="ctr">
            <a:noFill/>
            <a:miter lim="800000"/>
            <a:headEnd/>
            <a:tailEnd/>
          </a:ln>
          <a:effectLst>
            <a:outerShdw blurRad="50800" dist="38100" dir="2700000" algn="tl" rotWithShape="0">
              <a:prstClr val="black">
                <a:alpha val="40000"/>
              </a:prstClr>
            </a:outerShdw>
          </a:effectLst>
        </p:spPr>
        <p:txBody>
          <a:bodyPr anchor="ctr"/>
          <a:lstStyle/>
          <a:p>
            <a:pPr algn="ctr">
              <a:lnSpc>
                <a:spcPct val="90000"/>
              </a:lnSpc>
              <a:spcBef>
                <a:spcPct val="30000"/>
              </a:spcBef>
            </a:pPr>
            <a:r>
              <a:rPr lang="ru-RU" sz="1400" b="1" dirty="0" smtClean="0">
                <a:solidFill>
                  <a:schemeClr val="bg1"/>
                </a:solidFill>
              </a:rPr>
              <a:t>Диск </a:t>
            </a:r>
            <a:r>
              <a:rPr lang="en-US" sz="1400" b="1" dirty="0" smtClean="0">
                <a:solidFill>
                  <a:schemeClr val="bg1"/>
                </a:solidFill>
              </a:rPr>
              <a:t>2</a:t>
            </a:r>
            <a:endParaRPr lang="en-US" sz="1000" b="1" dirty="0">
              <a:solidFill>
                <a:schemeClr val="bg1"/>
              </a:solidFill>
            </a:endParaRPr>
          </a:p>
        </p:txBody>
      </p:sp>
      <p:sp>
        <p:nvSpPr>
          <p:cNvPr id="83" name="U-Turn Arrow 82"/>
          <p:cNvSpPr/>
          <p:nvPr/>
        </p:nvSpPr>
        <p:spPr>
          <a:xfrm rot="16200000" flipH="1">
            <a:off x="757857" y="5190033"/>
            <a:ext cx="1824038" cy="685800"/>
          </a:xfrm>
          <a:prstGeom prst="uturnArrow">
            <a:avLst>
              <a:gd name="adj1" fmla="val 8036"/>
              <a:gd name="adj2" fmla="val 7589"/>
              <a:gd name="adj3" fmla="val 19107"/>
              <a:gd name="adj4" fmla="val 50000"/>
              <a:gd name="adj5" fmla="val 44660"/>
            </a:avLst>
          </a:prstGeom>
          <a:solidFill>
            <a:schemeClr val="accent3"/>
          </a:solidFill>
          <a:ln w="285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88" name="Bent-Up Arrow 87"/>
          <p:cNvSpPr/>
          <p:nvPr/>
        </p:nvSpPr>
        <p:spPr>
          <a:xfrm>
            <a:off x="5746576" y="5078114"/>
            <a:ext cx="1295400" cy="381000"/>
          </a:xfrm>
          <a:prstGeom prst="bentUpArrow">
            <a:avLst>
              <a:gd name="adj1" fmla="val 14583"/>
              <a:gd name="adj2" fmla="val 13889"/>
              <a:gd name="adj3" fmla="val 29166"/>
            </a:avLst>
          </a:prstGeom>
          <a:solidFill>
            <a:schemeClr val="accent3"/>
          </a:solidFill>
          <a:ln w="285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9" name="Bent-Up Arrow 88"/>
          <p:cNvSpPr/>
          <p:nvPr/>
        </p:nvSpPr>
        <p:spPr>
          <a:xfrm flipH="1">
            <a:off x="3079576" y="5078114"/>
            <a:ext cx="2667000" cy="381000"/>
          </a:xfrm>
          <a:prstGeom prst="bentUpArrow">
            <a:avLst>
              <a:gd name="adj1" fmla="val 14583"/>
              <a:gd name="adj2" fmla="val 13889"/>
              <a:gd name="adj3" fmla="val 29166"/>
            </a:avLst>
          </a:prstGeom>
          <a:solidFill>
            <a:schemeClr val="accent3"/>
          </a:solidFill>
          <a:ln w="285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0" name="Up Arrow 89"/>
          <p:cNvSpPr/>
          <p:nvPr/>
        </p:nvSpPr>
        <p:spPr>
          <a:xfrm>
            <a:off x="4908376" y="5078114"/>
            <a:ext cx="152400" cy="376238"/>
          </a:xfrm>
          <a:prstGeom prst="upArrow">
            <a:avLst>
              <a:gd name="adj1" fmla="val 30219"/>
              <a:gd name="adj2" fmla="val 82969"/>
            </a:avLst>
          </a:prstGeom>
          <a:solidFill>
            <a:schemeClr val="accent3"/>
          </a:solidFill>
          <a:ln w="28575">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5" name="Text Box 14"/>
          <p:cNvSpPr txBox="1">
            <a:spLocks noChangeArrowheads="1"/>
          </p:cNvSpPr>
          <p:nvPr/>
        </p:nvSpPr>
        <p:spPr bwMode="auto">
          <a:xfrm>
            <a:off x="6203776" y="6140152"/>
            <a:ext cx="593725" cy="381000"/>
          </a:xfrm>
          <a:prstGeom prst="rect">
            <a:avLst/>
          </a:prstGeom>
          <a:solidFill>
            <a:srgbClr val="FF9933"/>
          </a:solidFill>
          <a:ln w="9525" algn="ctr">
            <a:noFill/>
            <a:miter lim="800000"/>
            <a:headEnd/>
            <a:tailEnd/>
          </a:ln>
          <a:effectLst>
            <a:outerShdw blurRad="50800" dist="38100" dir="2700000" algn="tl" rotWithShape="0">
              <a:prstClr val="black">
                <a:alpha val="40000"/>
              </a:prstClr>
            </a:outerShdw>
          </a:effectLst>
        </p:spPr>
        <p:txBody>
          <a:bodyPr anchor="ctr"/>
          <a:lstStyle/>
          <a:p>
            <a:pPr algn="ctr">
              <a:lnSpc>
                <a:spcPct val="90000"/>
              </a:lnSpc>
              <a:spcBef>
                <a:spcPct val="30000"/>
              </a:spcBef>
            </a:pPr>
            <a:r>
              <a:rPr lang="ru-RU" sz="1400" b="1" dirty="0" smtClean="0">
                <a:solidFill>
                  <a:schemeClr val="bg1"/>
                </a:solidFill>
              </a:rPr>
              <a:t>ЦПУ</a:t>
            </a:r>
            <a:endParaRPr lang="en-US" sz="1000" b="1" dirty="0">
              <a:solidFill>
                <a:schemeClr val="bg1"/>
              </a:solidFill>
            </a:endParaRPr>
          </a:p>
        </p:txBody>
      </p:sp>
      <p:sp>
        <p:nvSpPr>
          <p:cNvPr id="66" name="Down Arrow 65"/>
          <p:cNvSpPr/>
          <p:nvPr/>
        </p:nvSpPr>
        <p:spPr>
          <a:xfrm>
            <a:off x="6432376" y="5911552"/>
            <a:ext cx="152400" cy="3048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26094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Rectangle 28" hidden="1"/>
          <p:cNvGraphicFramePr>
            <a:graphicFrameLocks/>
          </p:cNvGraphicFramePr>
          <p:nvPr/>
        </p:nvGraphicFramePr>
        <p:xfrm>
          <a:off x="2" y="2"/>
          <a:ext cx="161925" cy="161925"/>
        </p:xfrm>
        <a:graphic>
          <a:graphicData uri="http://schemas.openxmlformats.org/presentationml/2006/ole">
            <mc:AlternateContent xmlns:mc="http://schemas.openxmlformats.org/markup-compatibility/2006">
              <mc:Choice xmlns:v="urn:schemas-microsoft-com:vml" Requires="v">
                <p:oleObj spid="_x0000_s3119" r:id="rId4" imgW="0" imgH="0" progId="">
                  <p:embed/>
                </p:oleObj>
              </mc:Choice>
              <mc:Fallback>
                <p:oleObj r:id="rId4"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 y="2"/>
                        <a:ext cx="161925"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2" name="Picture 2"/>
          <p:cNvPicPr>
            <a:picLocks noChangeAspect="1" noChangeArrowheads="1"/>
          </p:cNvPicPr>
          <p:nvPr/>
        </p:nvPicPr>
        <p:blipFill>
          <a:blip r:embed="rId5" cstate="email"/>
          <a:srcRect/>
          <a:stretch>
            <a:fillRect/>
          </a:stretch>
        </p:blipFill>
        <p:spPr bwMode="auto">
          <a:xfrm>
            <a:off x="5991752" y="1214422"/>
            <a:ext cx="2673581" cy="1411751"/>
          </a:xfrm>
          <a:prstGeom prst="rect">
            <a:avLst/>
          </a:prstGeom>
          <a:ln>
            <a:noFill/>
          </a:ln>
          <a:effectLst>
            <a:outerShdw blurRad="292100" dist="139700" dir="2700000" algn="tl" rotWithShape="0">
              <a:srgbClr val="333333">
                <a:alpha val="65000"/>
              </a:srgbClr>
            </a:outerShdw>
          </a:effectLst>
        </p:spPr>
      </p:pic>
      <p:pic>
        <p:nvPicPr>
          <p:cNvPr id="12" name="Picture 3"/>
          <p:cNvPicPr>
            <a:picLocks noChangeAspect="1" noChangeArrowheads="1"/>
          </p:cNvPicPr>
          <p:nvPr/>
        </p:nvPicPr>
        <p:blipFill>
          <a:blip r:embed="rId6" cstate="email"/>
          <a:srcRect/>
          <a:stretch>
            <a:fillRect/>
          </a:stretch>
        </p:blipFill>
        <p:spPr bwMode="auto">
          <a:xfrm>
            <a:off x="5991752" y="2835740"/>
            <a:ext cx="2673581" cy="1307640"/>
          </a:xfrm>
          <a:prstGeom prst="rect">
            <a:avLst/>
          </a:prstGeom>
          <a:ln>
            <a:noFill/>
          </a:ln>
          <a:effectLst>
            <a:outerShdw blurRad="292100" dist="139700" dir="2700000" algn="tl" rotWithShape="0">
              <a:srgbClr val="333333">
                <a:alpha val="65000"/>
              </a:srgbClr>
            </a:outerShdw>
          </a:effectLst>
        </p:spPr>
      </p:pic>
      <p:sp>
        <p:nvSpPr>
          <p:cNvPr id="13" name="Rectangle 2"/>
          <p:cNvSpPr txBox="1">
            <a:spLocks noChangeArrowheads="1"/>
          </p:cNvSpPr>
          <p:nvPr/>
        </p:nvSpPr>
        <p:spPr>
          <a:xfrm>
            <a:off x="0" y="240846"/>
            <a:ext cx="9144000" cy="667875"/>
          </a:xfrm>
          <a:prstGeom prst="rect">
            <a:avLst/>
          </a:prstGeom>
        </p:spPr>
        <p:txBody>
          <a:bodyPr/>
          <a:lstStyle/>
          <a:p>
            <a:pPr algn="ctr" fontAlgn="base">
              <a:lnSpc>
                <a:spcPct val="85000"/>
              </a:lnSpc>
              <a:spcBef>
                <a:spcPct val="0"/>
              </a:spcBef>
              <a:spcAft>
                <a:spcPct val="0"/>
              </a:spcAft>
              <a:defRPr/>
            </a:pPr>
            <a:r>
              <a:rPr lang="ru-RU" sz="3200" spc="-105" dirty="0">
                <a:ln w="3175">
                  <a:noFill/>
                </a:ln>
                <a:latin typeface="Segoe" pitchFamily="34" charset="0"/>
                <a:cs typeface="Arial" charset="0"/>
              </a:rPr>
              <a:t>Облачный центр обработки </a:t>
            </a:r>
            <a:r>
              <a:rPr lang="ru-RU" sz="3200" spc="-105" dirty="0" smtClean="0">
                <a:ln w="3175">
                  <a:noFill/>
                </a:ln>
                <a:latin typeface="Segoe" pitchFamily="34" charset="0"/>
                <a:cs typeface="Arial" charset="0"/>
              </a:rPr>
              <a:t>данных: поколение </a:t>
            </a:r>
            <a:r>
              <a:rPr lang="ru-RU" sz="3200" spc="-105" dirty="0">
                <a:ln w="3175">
                  <a:noFill/>
                </a:ln>
                <a:latin typeface="Segoe" pitchFamily="34" charset="0"/>
                <a:cs typeface="Arial" charset="0"/>
              </a:rPr>
              <a:t>4</a:t>
            </a:r>
            <a:endParaRPr lang="en-US" sz="3200" spc="-105" dirty="0">
              <a:ln w="3175">
                <a:noFill/>
              </a:ln>
              <a:latin typeface="Segoe" pitchFamily="34" charset="0"/>
              <a:cs typeface="Arial" charset="0"/>
            </a:endParaRPr>
          </a:p>
        </p:txBody>
      </p:sp>
      <p:pic>
        <p:nvPicPr>
          <p:cNvPr id="11" name="Picture 10" descr="C Class"/>
          <p:cNvPicPr>
            <a:picLocks noChangeAspect="1" noChangeArrowheads="1"/>
          </p:cNvPicPr>
          <p:nvPr/>
        </p:nvPicPr>
        <p:blipFill>
          <a:blip r:embed="rId7" cstate="email"/>
          <a:srcRect/>
          <a:stretch>
            <a:fillRect/>
          </a:stretch>
        </p:blipFill>
        <p:spPr bwMode="auto">
          <a:xfrm>
            <a:off x="323528" y="4365106"/>
            <a:ext cx="2627814" cy="2117823"/>
          </a:xfrm>
          <a:prstGeom prst="rect">
            <a:avLst/>
          </a:prstGeom>
          <a:ln>
            <a:noFill/>
          </a:ln>
          <a:effectLst>
            <a:outerShdw blurRad="292100" dist="139700" dir="2700000" algn="tl" rotWithShape="0">
              <a:srgbClr val="333333">
                <a:alpha val="65000"/>
              </a:srgbClr>
            </a:outerShdw>
          </a:effectLst>
        </p:spPr>
      </p:pic>
      <p:pic>
        <p:nvPicPr>
          <p:cNvPr id="14" name="Picture 4" descr="S Class"/>
          <p:cNvPicPr>
            <a:picLocks noChangeAspect="1" noChangeArrowheads="1"/>
          </p:cNvPicPr>
          <p:nvPr/>
        </p:nvPicPr>
        <p:blipFill>
          <a:blip r:embed="rId8" cstate="email"/>
          <a:srcRect/>
          <a:stretch>
            <a:fillRect/>
          </a:stretch>
        </p:blipFill>
        <p:spPr bwMode="auto">
          <a:xfrm>
            <a:off x="5991753" y="4361366"/>
            <a:ext cx="2718301" cy="2190750"/>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467545" y="5997538"/>
            <a:ext cx="851515" cy="369332"/>
          </a:xfrm>
          <a:prstGeom prst="rect">
            <a:avLst/>
          </a:prstGeom>
        </p:spPr>
        <p:txBody>
          <a:bodyPr wrap="none">
            <a:spAutoFit/>
          </a:bodyPr>
          <a:lstStyle/>
          <a:p>
            <a:pPr algn="ctr"/>
            <a:r>
              <a:rPr lang="en-US" b="1" dirty="0" smtClean="0">
                <a:effectLst>
                  <a:outerShdw blurRad="38100" dist="38100" dir="2700000" algn="tl">
                    <a:srgbClr val="000000">
                      <a:alpha val="43137"/>
                    </a:srgbClr>
                  </a:outerShdw>
                </a:effectLst>
              </a:rPr>
              <a:t>Class A</a:t>
            </a:r>
            <a:endParaRPr lang="en-US" b="1" dirty="0">
              <a:effectLst>
                <a:outerShdw blurRad="38100" dist="38100" dir="2700000" algn="tl">
                  <a:srgbClr val="000000">
                    <a:alpha val="43137"/>
                  </a:srgbClr>
                </a:outerShdw>
              </a:effectLst>
            </a:endParaRPr>
          </a:p>
        </p:txBody>
      </p:sp>
      <p:pic>
        <p:nvPicPr>
          <p:cNvPr id="16" name="Picture 5" descr="E Class"/>
          <p:cNvPicPr>
            <a:picLocks noChangeAspect="1" noChangeArrowheads="1"/>
          </p:cNvPicPr>
          <p:nvPr/>
        </p:nvPicPr>
        <p:blipFill>
          <a:blip r:embed="rId9" cstate="email"/>
          <a:srcRect/>
          <a:stretch>
            <a:fillRect/>
          </a:stretch>
        </p:blipFill>
        <p:spPr bwMode="auto">
          <a:xfrm>
            <a:off x="3136928" y="4385183"/>
            <a:ext cx="2659209" cy="214312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6299174" y="6010680"/>
            <a:ext cx="821058" cy="369332"/>
          </a:xfrm>
          <a:prstGeom prst="rect">
            <a:avLst/>
          </a:prstGeom>
        </p:spPr>
        <p:txBody>
          <a:bodyPr wrap="none">
            <a:spAutoFit/>
          </a:bodyPr>
          <a:lstStyle/>
          <a:p>
            <a:pPr algn="ctr"/>
            <a:r>
              <a:rPr lang="en-US" b="1" dirty="0" smtClean="0">
                <a:effectLst>
                  <a:outerShdw blurRad="38100" dist="38100" dir="2700000" algn="tl">
                    <a:srgbClr val="000000">
                      <a:alpha val="43137"/>
                    </a:srgbClr>
                  </a:outerShdw>
                </a:effectLst>
              </a:rPr>
              <a:t>Class S</a:t>
            </a:r>
            <a:endParaRPr lang="en-US" b="1" dirty="0">
              <a:effectLst>
                <a:outerShdw blurRad="38100" dist="38100" dir="2700000" algn="tl">
                  <a:srgbClr val="000000">
                    <a:alpha val="43137"/>
                  </a:srgbClr>
                </a:outerShdw>
              </a:effectLst>
            </a:endParaRPr>
          </a:p>
        </p:txBody>
      </p:sp>
      <p:sp>
        <p:nvSpPr>
          <p:cNvPr id="18" name="Rectangle 17"/>
          <p:cNvSpPr/>
          <p:nvPr/>
        </p:nvSpPr>
        <p:spPr>
          <a:xfrm>
            <a:off x="3269683" y="6010680"/>
            <a:ext cx="833883" cy="369332"/>
          </a:xfrm>
          <a:prstGeom prst="rect">
            <a:avLst/>
          </a:prstGeom>
        </p:spPr>
        <p:txBody>
          <a:bodyPr wrap="none">
            <a:spAutoFit/>
          </a:bodyPr>
          <a:lstStyle/>
          <a:p>
            <a:pPr algn="ctr"/>
            <a:r>
              <a:rPr lang="en-US" b="1" dirty="0" smtClean="0">
                <a:effectLst>
                  <a:outerShdw blurRad="38100" dist="38100" dir="2700000" algn="tl">
                    <a:srgbClr val="000000">
                      <a:alpha val="43137"/>
                    </a:srgbClr>
                  </a:outerShdw>
                </a:effectLst>
              </a:rPr>
              <a:t>Class C</a:t>
            </a:r>
            <a:endParaRPr lang="en-US" b="1" dirty="0">
              <a:effectLst>
                <a:outerShdw blurRad="38100" dist="38100" dir="2700000" algn="tl">
                  <a:srgbClr val="000000">
                    <a:alpha val="43137"/>
                  </a:srgbClr>
                </a:outerShdw>
              </a:effectLst>
            </a:endParaRPr>
          </a:p>
        </p:txBody>
      </p:sp>
      <p:pic>
        <p:nvPicPr>
          <p:cNvPr id="20" name="Picture 2"/>
          <p:cNvPicPr>
            <a:picLocks noChangeAspect="1" noChangeArrowheads="1"/>
          </p:cNvPicPr>
          <p:nvPr/>
        </p:nvPicPr>
        <p:blipFill>
          <a:blip r:embed="rId10" cstate="print">
            <a:extLst>
              <a:ext uri="{28A0092B-C50C-407E-A947-70E740481C1C}">
                <a14:useLocalDpi xmlns:a14="http://schemas.microsoft.com/office/drawing/2010/main"/>
              </a:ext>
            </a:extLst>
          </a:blip>
          <a:srcRect r="-5631"/>
          <a:stretch>
            <a:fillRect/>
          </a:stretch>
        </p:blipFill>
        <p:spPr bwMode="auto">
          <a:xfrm>
            <a:off x="3635896" y="1214422"/>
            <a:ext cx="2224522" cy="2964646"/>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107504" y="1124744"/>
            <a:ext cx="3312368" cy="3693319"/>
          </a:xfrm>
          <a:prstGeom prst="rect">
            <a:avLst/>
          </a:prstGeom>
          <a:noFill/>
        </p:spPr>
        <p:txBody>
          <a:bodyPr wrap="square" rtlCol="0">
            <a:spAutoFit/>
          </a:bodyPr>
          <a:lstStyle/>
          <a:p>
            <a:pPr algn="ctr"/>
            <a:r>
              <a:rPr lang="ru-RU" sz="2500" b="1" dirty="0" smtClean="0"/>
              <a:t>«</a:t>
            </a:r>
            <a:r>
              <a:rPr lang="ru-RU" sz="2500" b="1" dirty="0" err="1" smtClean="0"/>
              <a:t>Лего</a:t>
            </a:r>
            <a:r>
              <a:rPr lang="ru-RU" sz="2500" b="1" dirty="0" smtClean="0"/>
              <a:t>» для </a:t>
            </a:r>
            <a:r>
              <a:rPr lang="ru-RU" sz="2500" b="1" dirty="0" err="1" smtClean="0"/>
              <a:t>ЦОДов</a:t>
            </a:r>
            <a:endParaRPr lang="ru-RU" sz="2500" b="1" dirty="0" smtClean="0"/>
          </a:p>
          <a:p>
            <a:pPr algn="ctr"/>
            <a:r>
              <a:rPr lang="ru-RU" sz="2500" dirty="0" smtClean="0"/>
              <a:t>Неограниченная масштабируемость.</a:t>
            </a:r>
          </a:p>
          <a:p>
            <a:pPr algn="ctr"/>
            <a:r>
              <a:rPr lang="ru-RU" sz="2500" dirty="0" smtClean="0"/>
              <a:t>Ультранизкое энергопотребление.</a:t>
            </a:r>
          </a:p>
          <a:p>
            <a:pPr algn="ctr"/>
            <a:r>
              <a:rPr lang="ru-RU" sz="2500" dirty="0" smtClean="0"/>
              <a:t>Минимальная стоимость эксплуатации.</a:t>
            </a:r>
          </a:p>
          <a:p>
            <a:pPr algn="ctr"/>
            <a:endParaRPr lang="ru-RU" sz="2500" dirty="0"/>
          </a:p>
        </p:txBody>
      </p:sp>
      <p:sp>
        <p:nvSpPr>
          <p:cNvPr id="2" name="Slide Number Placeholder 1"/>
          <p:cNvSpPr>
            <a:spLocks noGrp="1"/>
          </p:cNvSpPr>
          <p:nvPr>
            <p:ph type="sldNum" sz="quarter" idx="12"/>
          </p:nvPr>
        </p:nvSpPr>
        <p:spPr>
          <a:xfrm>
            <a:off x="6553200" y="6520259"/>
            <a:ext cx="2133600" cy="365125"/>
          </a:xfrm>
        </p:spPr>
        <p:txBody>
          <a:bodyPr/>
          <a:lstStyle/>
          <a:p>
            <a:fld id="{C721FC07-CCAE-448B-87E3-DDFC911F6A1B}"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30778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style>
          <a:lnRef idx="1">
            <a:schemeClr val="accent3"/>
          </a:lnRef>
          <a:fillRef idx="3">
            <a:schemeClr val="accent3"/>
          </a:fillRef>
          <a:effectRef idx="2">
            <a:schemeClr val="accent3"/>
          </a:effectRef>
          <a:fontRef idx="minor">
            <a:schemeClr val="lt1"/>
          </a:fontRef>
        </p:style>
        <p:txBody>
          <a:bodyPr/>
          <a:lstStyle/>
          <a:p>
            <a:r>
              <a:rPr lang="ru-RU" dirty="0" smtClean="0"/>
              <a:t>Мир в котором мы живем</a:t>
            </a:r>
            <a:endParaRPr lang="en-US" dirty="0"/>
          </a:p>
        </p:txBody>
      </p:sp>
      <p:sp>
        <p:nvSpPr>
          <p:cNvPr id="3" name="TextBox 2"/>
          <p:cNvSpPr txBox="1"/>
          <p:nvPr/>
        </p:nvSpPr>
        <p:spPr>
          <a:xfrm>
            <a:off x="838200" y="1676400"/>
            <a:ext cx="7086600" cy="4616648"/>
          </a:xfrm>
          <a:prstGeom prst="rect">
            <a:avLst/>
          </a:prstGeom>
          <a:noFill/>
        </p:spPr>
        <p:txBody>
          <a:bodyPr wrap="square" rtlCol="0">
            <a:spAutoFit/>
          </a:bodyPr>
          <a:lstStyle/>
          <a:p>
            <a:r>
              <a:rPr lang="ru-RU" sz="2400" dirty="0" smtClean="0"/>
              <a:t>Процветание и рост в</a:t>
            </a:r>
          </a:p>
          <a:p>
            <a:endParaRPr lang="ru-RU" sz="2400" dirty="0" smtClean="0"/>
          </a:p>
          <a:p>
            <a:pPr marL="285750" indent="-285750">
              <a:buFont typeface="Arial" pitchFamily="34" charset="0"/>
              <a:buChar char="•"/>
            </a:pPr>
            <a:r>
              <a:rPr lang="ru-RU" sz="2400" dirty="0" smtClean="0">
                <a:solidFill>
                  <a:schemeClr val="accent2">
                    <a:lumMod val="50000"/>
                  </a:schemeClr>
                </a:solidFill>
              </a:rPr>
              <a:t>Многостороннем</a:t>
            </a:r>
          </a:p>
          <a:p>
            <a:pPr marL="285750" indent="-285750">
              <a:buFont typeface="Arial" pitchFamily="34" charset="0"/>
              <a:buChar char="•"/>
            </a:pPr>
            <a:r>
              <a:rPr lang="ru-RU" sz="2400" dirty="0" smtClean="0">
                <a:solidFill>
                  <a:schemeClr val="accent3">
                    <a:lumMod val="50000"/>
                  </a:schemeClr>
                </a:solidFill>
              </a:rPr>
              <a:t>Неопределенном</a:t>
            </a:r>
          </a:p>
          <a:p>
            <a:pPr marL="285750" indent="-285750">
              <a:buFont typeface="Arial" pitchFamily="34" charset="0"/>
              <a:buChar char="•"/>
            </a:pPr>
            <a:r>
              <a:rPr lang="ru-RU" sz="2400" dirty="0" smtClean="0">
                <a:solidFill>
                  <a:srgbClr val="7030A0"/>
                </a:solidFill>
              </a:rPr>
              <a:t>И Постоянно меняющемся мире</a:t>
            </a:r>
          </a:p>
          <a:p>
            <a:pPr marL="285750" indent="-285750">
              <a:buFont typeface="Arial" pitchFamily="34" charset="0"/>
              <a:buChar char="•"/>
            </a:pPr>
            <a:endParaRPr lang="ru-RU" sz="2400" dirty="0"/>
          </a:p>
          <a:p>
            <a:r>
              <a:rPr lang="ru-RU" sz="2400" dirty="0" smtClean="0"/>
              <a:t>Вынуждает нас признать что интуиция внутри нас является абсолютной необходимостью для успешного принятия решений в совокупности множества </a:t>
            </a:r>
            <a:r>
              <a:rPr lang="ru-RU" sz="2400" dirty="0" smtClean="0"/>
              <a:t>возможных действий</a:t>
            </a:r>
            <a:r>
              <a:rPr lang="ru-RU" sz="2400" dirty="0" smtClean="0"/>
              <a:t>…</a:t>
            </a:r>
          </a:p>
          <a:p>
            <a:endParaRPr lang="ru-RU" dirty="0" smtClean="0"/>
          </a:p>
          <a:p>
            <a:pPr algn="r"/>
            <a:r>
              <a:rPr lang="en-US" dirty="0"/>
              <a:t>—John R. Boyd, A Discourse on Winning &amp; Losing</a:t>
            </a:r>
          </a:p>
          <a:p>
            <a:endParaRPr lang="en-US" dirty="0"/>
          </a:p>
        </p:txBody>
      </p:sp>
    </p:spTree>
    <p:extLst>
      <p:ext uri="{BB962C8B-B14F-4D97-AF65-F5344CB8AC3E}">
        <p14:creationId xmlns:p14="http://schemas.microsoft.com/office/powerpoint/2010/main" val="131401753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asmarterplanet.com/files/2010/08/SalmonellaNIAI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7662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16525" y="-76200"/>
            <a:ext cx="8229600" cy="1143000"/>
          </a:xfrm>
        </p:spPr>
        <p:txBody>
          <a:bodyPr/>
          <a:lstStyle/>
          <a:p>
            <a:r>
              <a:rPr lang="en-US" dirty="0" smtClean="0">
                <a:solidFill>
                  <a:srgbClr val="FFFF00"/>
                </a:solidFill>
              </a:rPr>
              <a:t>Big Data </a:t>
            </a:r>
            <a:r>
              <a:rPr lang="ru-RU" dirty="0" smtClean="0">
                <a:solidFill>
                  <a:srgbClr val="FFFF00"/>
                </a:solidFill>
              </a:rPr>
              <a:t>Инновации</a:t>
            </a:r>
            <a:endParaRPr lang="en-US" dirty="0">
              <a:solidFill>
                <a:srgbClr val="FFFF00"/>
              </a:solidFill>
            </a:endParaRPr>
          </a:p>
        </p:txBody>
      </p:sp>
      <p:sp>
        <p:nvSpPr>
          <p:cNvPr id="3" name="TextBox 2"/>
          <p:cNvSpPr txBox="1"/>
          <p:nvPr/>
        </p:nvSpPr>
        <p:spPr>
          <a:xfrm>
            <a:off x="228601" y="3352800"/>
            <a:ext cx="8686800" cy="304800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a:buFont typeface="Arial" pitchFamily="34" charset="0"/>
              <a:buChar char="•"/>
            </a:pPr>
            <a:r>
              <a:rPr lang="en-US" sz="2400" b="1" dirty="0" smtClean="0">
                <a:solidFill>
                  <a:schemeClr val="tx2">
                    <a:lumMod val="50000"/>
                  </a:schemeClr>
                </a:solidFill>
              </a:rPr>
              <a:t>Big Data / Cloud / HPC</a:t>
            </a:r>
            <a:endParaRPr lang="ru-RU" sz="2400" b="1" dirty="0" smtClean="0">
              <a:solidFill>
                <a:schemeClr val="tx2">
                  <a:lumMod val="50000"/>
                </a:schemeClr>
              </a:solidFill>
            </a:endParaRPr>
          </a:p>
          <a:p>
            <a:pPr marL="742950" lvl="1" indent="-285750">
              <a:buFont typeface="Arial" pitchFamily="34" charset="0"/>
              <a:buChar char="•"/>
            </a:pPr>
            <a:r>
              <a:rPr lang="ru-RU" sz="2400" b="1" dirty="0" smtClean="0">
                <a:solidFill>
                  <a:schemeClr val="tx2">
                    <a:lumMod val="50000"/>
                  </a:schemeClr>
                </a:solidFill>
              </a:rPr>
              <a:t>Сделка между масштабируемостью и производительностью</a:t>
            </a:r>
            <a:endParaRPr lang="en-US" sz="2400" b="1" dirty="0" smtClean="0">
              <a:solidFill>
                <a:schemeClr val="tx2">
                  <a:lumMod val="50000"/>
                </a:schemeClr>
              </a:solidFill>
            </a:endParaRPr>
          </a:p>
          <a:p>
            <a:pPr marL="285750" indent="-285750">
              <a:buFont typeface="Arial" pitchFamily="34" charset="0"/>
              <a:buChar char="•"/>
            </a:pPr>
            <a:r>
              <a:rPr lang="ru-RU" sz="2400" b="1" dirty="0" smtClean="0">
                <a:solidFill>
                  <a:schemeClr val="tx2">
                    <a:lumMod val="50000"/>
                  </a:schemeClr>
                </a:solidFill>
              </a:rPr>
              <a:t>Возникновение нового рынка услуг</a:t>
            </a:r>
          </a:p>
          <a:p>
            <a:pPr marL="285750" indent="-285750">
              <a:buFont typeface="Arial" pitchFamily="34" charset="0"/>
              <a:buChar char="•"/>
            </a:pPr>
            <a:r>
              <a:rPr lang="en-US" sz="2400" b="1" dirty="0" smtClean="0">
                <a:solidFill>
                  <a:schemeClr val="tx2">
                    <a:lumMod val="50000"/>
                  </a:schemeClr>
                </a:solidFill>
              </a:rPr>
              <a:t>Could-centric </a:t>
            </a:r>
            <a:r>
              <a:rPr lang="ru-RU" sz="2400" b="1" dirty="0" smtClean="0">
                <a:solidFill>
                  <a:schemeClr val="tx2">
                    <a:lumMod val="50000"/>
                  </a:schemeClr>
                </a:solidFill>
              </a:rPr>
              <a:t>Бизнес модели</a:t>
            </a:r>
          </a:p>
          <a:p>
            <a:pPr marL="742950" lvl="1" indent="-285750">
              <a:buFont typeface="Arial" pitchFamily="34" charset="0"/>
              <a:buChar char="•"/>
            </a:pPr>
            <a:r>
              <a:rPr lang="ru-RU" sz="2400" b="1" dirty="0" smtClean="0">
                <a:solidFill>
                  <a:schemeClr val="tx2">
                    <a:lumMod val="50000"/>
                  </a:schemeClr>
                </a:solidFill>
              </a:rPr>
              <a:t>Мгновенное реагирование</a:t>
            </a:r>
          </a:p>
          <a:p>
            <a:pPr marL="742950" lvl="1" indent="-285750">
              <a:buFont typeface="Arial" pitchFamily="34" charset="0"/>
              <a:buChar char="•"/>
            </a:pPr>
            <a:r>
              <a:rPr lang="ru-RU" sz="2400" b="1" dirty="0" smtClean="0">
                <a:solidFill>
                  <a:schemeClr val="tx2">
                    <a:lumMod val="50000"/>
                  </a:schemeClr>
                </a:solidFill>
              </a:rPr>
              <a:t>Встроенная аналитика на основе сырых данных</a:t>
            </a:r>
          </a:p>
          <a:p>
            <a:endParaRPr lang="ru-RU" sz="2400" b="1" dirty="0" smtClean="0">
              <a:solidFill>
                <a:schemeClr val="tx2">
                  <a:lumMod val="50000"/>
                </a:schemeClr>
              </a:solidFill>
            </a:endParaRPr>
          </a:p>
        </p:txBody>
      </p:sp>
    </p:spTree>
    <p:extLst>
      <p:ext uri="{BB962C8B-B14F-4D97-AF65-F5344CB8AC3E}">
        <p14:creationId xmlns:p14="http://schemas.microsoft.com/office/powerpoint/2010/main" val="34386136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cdn.crackberry.com/files/u10880/software_develo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47625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venturebeat.files.wordpress.com/2011/11/shutterstock_21637444.jpg?w=558&amp;h=9999&amp;cro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518" y="1295400"/>
            <a:ext cx="4137482" cy="27638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lstStyle/>
          <a:p>
            <a:r>
              <a:rPr lang="ru-RU" dirty="0" smtClean="0"/>
              <a:t>Несовпадения компетенций</a:t>
            </a:r>
            <a:endParaRPr lang="en-US" dirty="0"/>
          </a:p>
        </p:txBody>
      </p:sp>
      <p:sp>
        <p:nvSpPr>
          <p:cNvPr id="3" name="Content Placeholder 2"/>
          <p:cNvSpPr>
            <a:spLocks noGrp="1"/>
          </p:cNvSpPr>
          <p:nvPr>
            <p:ph idx="1"/>
          </p:nvPr>
        </p:nvSpPr>
        <p:spPr>
          <a:xfrm>
            <a:off x="685800" y="5334000"/>
            <a:ext cx="8001000" cy="1371600"/>
          </a:xfrm>
        </p:spPr>
        <p:txBody>
          <a:bodyPr>
            <a:normAutofit fontScale="85000" lnSpcReduction="10000"/>
          </a:bodyPr>
          <a:lstStyle/>
          <a:p>
            <a:pPr marL="0" indent="0">
              <a:buNone/>
            </a:pPr>
            <a:r>
              <a:rPr lang="ru-RU" dirty="0" smtClean="0"/>
              <a:t>Как дать возможность предметным экспертам эффективно работать с большими данными и использовать большие вычислительные ресурсы?</a:t>
            </a:r>
            <a:endParaRPr lang="en-US" dirty="0"/>
          </a:p>
        </p:txBody>
      </p:sp>
      <p:sp>
        <p:nvSpPr>
          <p:cNvPr id="6" name="Rectangle 5"/>
          <p:cNvSpPr/>
          <p:nvPr/>
        </p:nvSpPr>
        <p:spPr>
          <a:xfrm>
            <a:off x="1828800" y="3048000"/>
            <a:ext cx="3352800" cy="236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ru-RU" b="1" dirty="0" smtClean="0">
                <a:solidFill>
                  <a:schemeClr val="accent1">
                    <a:lumMod val="50000"/>
                  </a:schemeClr>
                </a:solidFill>
              </a:rPr>
              <a:t>Разработчик</a:t>
            </a:r>
            <a:endParaRPr lang="en-US" b="1" dirty="0" smtClean="0">
              <a:solidFill>
                <a:schemeClr val="accent1">
                  <a:lumMod val="50000"/>
                </a:schemeClr>
              </a:solidFill>
            </a:endParaRPr>
          </a:p>
          <a:p>
            <a:pPr marL="285750" indent="-285750">
              <a:buFont typeface="Arial" pitchFamily="34" charset="0"/>
              <a:buChar char="•"/>
            </a:pPr>
            <a:r>
              <a:rPr lang="ru-RU" sz="1600" dirty="0" smtClean="0">
                <a:solidFill>
                  <a:schemeClr val="accent1">
                    <a:lumMod val="50000"/>
                  </a:schemeClr>
                </a:solidFill>
              </a:rPr>
              <a:t>Знает как работать с параллельными и распределенными системами</a:t>
            </a:r>
            <a:endParaRPr lang="en-US" sz="1600" dirty="0" smtClean="0">
              <a:solidFill>
                <a:schemeClr val="accent1">
                  <a:lumMod val="50000"/>
                </a:schemeClr>
              </a:solidFill>
            </a:endParaRPr>
          </a:p>
          <a:p>
            <a:pPr marL="285750" indent="-285750">
              <a:buFont typeface="Arial" pitchFamily="34" charset="0"/>
              <a:buChar char="•"/>
            </a:pPr>
            <a:r>
              <a:rPr lang="ru-RU" sz="1600" dirty="0" smtClean="0">
                <a:solidFill>
                  <a:schemeClr val="accent1">
                    <a:lumMod val="50000"/>
                  </a:schemeClr>
                </a:solidFill>
              </a:rPr>
              <a:t>Знает </a:t>
            </a:r>
            <a:r>
              <a:rPr lang="en-US" sz="1600" dirty="0" smtClean="0">
                <a:solidFill>
                  <a:schemeClr val="accent1">
                    <a:lumMod val="50000"/>
                  </a:schemeClr>
                </a:solidFill>
              </a:rPr>
              <a:t>“</a:t>
            </a:r>
            <a:r>
              <a:rPr lang="ru-RU" sz="1600" dirty="0" smtClean="0">
                <a:solidFill>
                  <a:schemeClr val="accent1">
                    <a:lumMod val="50000"/>
                  </a:schemeClr>
                </a:solidFill>
              </a:rPr>
              <a:t>настоящие</a:t>
            </a:r>
            <a:r>
              <a:rPr lang="en-US" sz="1600" dirty="0" smtClean="0">
                <a:solidFill>
                  <a:schemeClr val="accent1">
                    <a:lumMod val="50000"/>
                  </a:schemeClr>
                </a:solidFill>
              </a:rPr>
              <a:t>” </a:t>
            </a:r>
            <a:r>
              <a:rPr lang="ru-RU" sz="1600" dirty="0" smtClean="0">
                <a:solidFill>
                  <a:schemeClr val="accent1">
                    <a:lumMod val="50000"/>
                  </a:schemeClr>
                </a:solidFill>
              </a:rPr>
              <a:t>языки программирования</a:t>
            </a:r>
            <a:endParaRPr lang="en-US" sz="1600" dirty="0" smtClean="0">
              <a:solidFill>
                <a:schemeClr val="accent1">
                  <a:lumMod val="50000"/>
                </a:schemeClr>
              </a:solidFill>
            </a:endParaRPr>
          </a:p>
          <a:p>
            <a:pPr marL="285750" indent="-285750">
              <a:buFont typeface="Arial" pitchFamily="34" charset="0"/>
              <a:buChar char="•"/>
            </a:pPr>
            <a:r>
              <a:rPr lang="ru-RU" sz="1600" dirty="0" smtClean="0">
                <a:solidFill>
                  <a:schemeClr val="accent1">
                    <a:lumMod val="50000"/>
                  </a:schemeClr>
                </a:solidFill>
              </a:rPr>
              <a:t>Имеют лишь небольшое понимание предметной области</a:t>
            </a:r>
            <a:endParaRPr lang="en-US" sz="1600" dirty="0" smtClean="0">
              <a:solidFill>
                <a:schemeClr val="accent1">
                  <a:lumMod val="50000"/>
                </a:schemeClr>
              </a:solidFill>
            </a:endParaRPr>
          </a:p>
        </p:txBody>
      </p:sp>
      <p:sp>
        <p:nvSpPr>
          <p:cNvPr id="7" name="Rectangle 6"/>
          <p:cNvSpPr/>
          <p:nvPr/>
        </p:nvSpPr>
        <p:spPr>
          <a:xfrm>
            <a:off x="5486400" y="2971800"/>
            <a:ext cx="3352800" cy="236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ru-RU" b="1" dirty="0" smtClean="0">
                <a:solidFill>
                  <a:schemeClr val="tx1"/>
                </a:solidFill>
              </a:rPr>
              <a:t>Предметный эксперт</a:t>
            </a:r>
            <a:endParaRPr lang="en-US" dirty="0" smtClean="0">
              <a:solidFill>
                <a:schemeClr val="tx1"/>
              </a:solidFill>
            </a:endParaRPr>
          </a:p>
          <a:p>
            <a:pPr marL="285750" indent="-285750">
              <a:buFont typeface="Arial" pitchFamily="34" charset="0"/>
              <a:buChar char="•"/>
            </a:pPr>
            <a:r>
              <a:rPr lang="ru-RU" sz="1600" dirty="0" smtClean="0">
                <a:solidFill>
                  <a:schemeClr val="tx1"/>
                </a:solidFill>
              </a:rPr>
              <a:t>Ограниченное знание вычислительных вычислительной инфраструктуры</a:t>
            </a:r>
            <a:endParaRPr lang="en-US" sz="1600" dirty="0" smtClean="0">
              <a:solidFill>
                <a:schemeClr val="tx1"/>
              </a:solidFill>
            </a:endParaRPr>
          </a:p>
          <a:p>
            <a:pPr marL="285750" indent="-285750">
              <a:buFont typeface="Arial" pitchFamily="34" charset="0"/>
              <a:buChar char="•"/>
            </a:pPr>
            <a:r>
              <a:rPr lang="ru-RU" sz="1600" dirty="0" smtClean="0">
                <a:solidFill>
                  <a:schemeClr val="tx1"/>
                </a:solidFill>
              </a:rPr>
              <a:t>Знают высоко продуктивные языки программирования</a:t>
            </a:r>
            <a:endParaRPr lang="en-US" sz="1600" dirty="0" smtClean="0">
              <a:solidFill>
                <a:schemeClr val="tx1"/>
              </a:solidFill>
            </a:endParaRPr>
          </a:p>
          <a:p>
            <a:pPr marL="285750" indent="-285750">
              <a:buFont typeface="Arial" pitchFamily="34" charset="0"/>
              <a:buChar char="•"/>
            </a:pPr>
            <a:r>
              <a:rPr lang="ru-RU" sz="1600" dirty="0" smtClean="0">
                <a:solidFill>
                  <a:schemeClr val="tx1"/>
                </a:solidFill>
              </a:rPr>
              <a:t>Знают как применять математику и статистику</a:t>
            </a:r>
            <a:endParaRPr lang="en-US" sz="1600" dirty="0">
              <a:solidFill>
                <a:schemeClr val="tx1"/>
              </a:solidFill>
            </a:endParaRPr>
          </a:p>
        </p:txBody>
      </p:sp>
      <p:sp>
        <p:nvSpPr>
          <p:cNvPr id="8" name="Left-Right Arrow 7"/>
          <p:cNvSpPr/>
          <p:nvPr/>
        </p:nvSpPr>
        <p:spPr>
          <a:xfrm>
            <a:off x="3810000" y="2255837"/>
            <a:ext cx="1524000" cy="762000"/>
          </a:xfrm>
          <a:prstGeom prst="lef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9519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4.bp.blogspot.com/-D5nznQ12ObU/TbcWJ1QJFqI/AAAAAAAAAA8/2-VqvM_wvX4/s1600/technology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8615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304800" y="5181600"/>
            <a:ext cx="8229600" cy="1143000"/>
          </a:xfrm>
        </p:spPr>
        <p:txBody>
          <a:bodyPr/>
          <a:lstStyle/>
          <a:p>
            <a:r>
              <a:rPr lang="ru-RU" dirty="0" smtClean="0">
                <a:solidFill>
                  <a:srgbClr val="FFFF00"/>
                </a:solidFill>
              </a:rPr>
              <a:t>ТЕХНОЛОГИИ</a:t>
            </a:r>
            <a:endParaRPr lang="en-US" dirty="0">
              <a:solidFill>
                <a:srgbClr val="FFFF00"/>
              </a:solidFill>
            </a:endParaRPr>
          </a:p>
        </p:txBody>
      </p:sp>
    </p:spTree>
    <p:extLst>
      <p:ext uri="{BB962C8B-B14F-4D97-AF65-F5344CB8AC3E}">
        <p14:creationId xmlns:p14="http://schemas.microsoft.com/office/powerpoint/2010/main" val="212426639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1047750"/>
            <a:ext cx="832485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3956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81000" y="381000"/>
            <a:ext cx="81534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Map/Reduce </a:t>
            </a:r>
            <a:r>
              <a:rPr lang="ru-RU" sz="3600" dirty="0"/>
              <a:t>и </a:t>
            </a:r>
            <a:r>
              <a:rPr lang="en-US" sz="3600" dirty="0"/>
              <a:t>MPI</a:t>
            </a:r>
          </a:p>
        </p:txBody>
      </p:sp>
      <p:pic>
        <p:nvPicPr>
          <p:cNvPr id="9218" name="Picture 2" descr="http://www.gridgain.com/images/mapreduce_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59796"/>
            <a:ext cx="2667000" cy="27122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cloudscaling.com/wp-content/uploads/2010/11/hpc-vs-hsc-pyramid-mpi-high-latenc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705226"/>
            <a:ext cx="5286375" cy="300037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globus.org/grid_software/computation/MPICH-G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981200"/>
            <a:ext cx="2857500" cy="2181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0" y="1295400"/>
            <a:ext cx="6110968" cy="369332"/>
          </a:xfrm>
          <a:prstGeom prst="rect">
            <a:avLst/>
          </a:prstGeom>
          <a:noFill/>
        </p:spPr>
        <p:txBody>
          <a:bodyPr wrap="none" rtlCol="0">
            <a:spAutoFit/>
          </a:bodyPr>
          <a:lstStyle/>
          <a:p>
            <a:r>
              <a:rPr lang="en-US" b="1" u="sng" dirty="0" smtClean="0"/>
              <a:t>Map/Reduce					MPI</a:t>
            </a:r>
            <a:endParaRPr lang="en-US" b="1" u="sng" dirty="0"/>
          </a:p>
        </p:txBody>
      </p:sp>
      <p:cxnSp>
        <p:nvCxnSpPr>
          <p:cNvPr id="9" name="Straight Connector 8"/>
          <p:cNvCxnSpPr/>
          <p:nvPr/>
        </p:nvCxnSpPr>
        <p:spPr>
          <a:xfrm>
            <a:off x="7239000" y="1664732"/>
            <a:ext cx="0" cy="316468"/>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3600" y="1676400"/>
            <a:ext cx="0" cy="316468"/>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1003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536526"/>
            <a:ext cx="866775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533400" y="304800"/>
            <a:ext cx="81534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Big Data</a:t>
            </a:r>
            <a:endParaRPr lang="en-US" sz="3600" dirty="0"/>
          </a:p>
        </p:txBody>
      </p:sp>
    </p:spTree>
    <p:extLst>
      <p:ext uri="{BB962C8B-B14F-4D97-AF65-F5344CB8AC3E}">
        <p14:creationId xmlns:p14="http://schemas.microsoft.com/office/powerpoint/2010/main" val="296319871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zeustek.com/web/HTML/images/Technolog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4"/>
            <a:ext cx="9145226" cy="6865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err="1" smtClean="0">
                <a:solidFill>
                  <a:srgbClr val="FFFF00"/>
                </a:solidFill>
              </a:rPr>
              <a:t>Hadoop</a:t>
            </a:r>
            <a:r>
              <a:rPr lang="en-US" dirty="0" smtClean="0">
                <a:solidFill>
                  <a:srgbClr val="FFFF00"/>
                </a:solidFill>
              </a:rPr>
              <a:t> </a:t>
            </a:r>
            <a:r>
              <a:rPr lang="ru-RU" dirty="0" smtClean="0">
                <a:solidFill>
                  <a:srgbClr val="FFFF00"/>
                </a:solidFill>
              </a:rPr>
              <a:t>НА </a:t>
            </a:r>
            <a:r>
              <a:rPr lang="en-US" dirty="0" smtClean="0">
                <a:solidFill>
                  <a:srgbClr val="FFFF00"/>
                </a:solidFill>
              </a:rPr>
              <a:t>Windows Azure</a:t>
            </a:r>
            <a:endParaRPr lang="en-US" dirty="0">
              <a:solidFill>
                <a:srgbClr val="FFFF00"/>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524000"/>
            <a:ext cx="5362394" cy="4693024"/>
          </a:xfrm>
          <a:prstGeom prst="rect">
            <a:avLst/>
          </a:prstGeom>
          <a:noFill/>
          <a:ln w="9525">
            <a:solidFill>
              <a:srgbClr val="00B0F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5600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TechTalk @ Harvard Feb 2, 2012</a:t>
            </a:r>
            <a:endParaRPr lang="en-US"/>
          </a:p>
        </p:txBody>
      </p:sp>
      <p:sp>
        <p:nvSpPr>
          <p:cNvPr id="3" name="Slide Number Placeholder 2"/>
          <p:cNvSpPr>
            <a:spLocks noGrp="1"/>
          </p:cNvSpPr>
          <p:nvPr>
            <p:ph type="sldNum" sz="quarter" idx="12"/>
          </p:nvPr>
        </p:nvSpPr>
        <p:spPr/>
        <p:txBody>
          <a:bodyPr/>
          <a:lstStyle/>
          <a:p>
            <a:fld id="{A4C3C6CF-78E7-4897-B710-ABF42013CFF1}" type="slidenum">
              <a:rPr lang="en-US" smtClean="0"/>
              <a:t>37</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688"/>
            <a:ext cx="9163050" cy="652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11085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Line Callout 1 (Accent Bar) 25"/>
          <p:cNvSpPr/>
          <p:nvPr/>
        </p:nvSpPr>
        <p:spPr>
          <a:xfrm>
            <a:off x="4721525" y="2286000"/>
            <a:ext cx="1676400" cy="571500"/>
          </a:xfrm>
          <a:prstGeom prst="accentCallout1">
            <a:avLst>
              <a:gd name="adj1" fmla="val 18750"/>
              <a:gd name="adj2" fmla="val -8333"/>
              <a:gd name="adj3" fmla="val -87571"/>
              <a:gd name="adj4" fmla="val -1004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ine Callout 1 (Accent Bar) 24"/>
          <p:cNvSpPr/>
          <p:nvPr/>
        </p:nvSpPr>
        <p:spPr>
          <a:xfrm>
            <a:off x="4721525" y="3048000"/>
            <a:ext cx="1676400" cy="1181100"/>
          </a:xfrm>
          <a:prstGeom prst="accentCallout1">
            <a:avLst>
              <a:gd name="adj1" fmla="val 18750"/>
              <a:gd name="adj2" fmla="val -8333"/>
              <a:gd name="adj3" fmla="val -65270"/>
              <a:gd name="adj4" fmla="val -10203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ne Callout 1 (Accent Bar) 23"/>
          <p:cNvSpPr/>
          <p:nvPr/>
        </p:nvSpPr>
        <p:spPr>
          <a:xfrm>
            <a:off x="4724400" y="4457700"/>
            <a:ext cx="1676400" cy="1485900"/>
          </a:xfrm>
          <a:prstGeom prst="accentCallout1">
            <a:avLst>
              <a:gd name="adj1" fmla="val 18750"/>
              <a:gd name="adj2" fmla="val -8333"/>
              <a:gd name="adj3" fmla="val -12899"/>
              <a:gd name="adj4" fmla="val -93290"/>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274638"/>
            <a:ext cx="8686800" cy="1143000"/>
          </a:xfrm>
        </p:spPr>
        <p:txBody>
          <a:bodyPr>
            <a:normAutofit fontScale="90000"/>
          </a:bodyPr>
          <a:lstStyle/>
          <a:p>
            <a:r>
              <a:rPr lang="ru-RU" dirty="0" smtClean="0"/>
              <a:t>Сценарий обработки больших данных</a:t>
            </a:r>
            <a:endParaRPr lang="en-US" dirty="0"/>
          </a:p>
        </p:txBody>
      </p:sp>
      <p:sp>
        <p:nvSpPr>
          <p:cNvPr id="8" name="Text Placeholder 7"/>
          <p:cNvSpPr>
            <a:spLocks noGrp="1"/>
          </p:cNvSpPr>
          <p:nvPr>
            <p:ph type="body" sz="quarter" idx="3"/>
          </p:nvPr>
        </p:nvSpPr>
        <p:spPr/>
        <p:txBody>
          <a:bodyPr>
            <a:normAutofit fontScale="85000" lnSpcReduction="20000"/>
          </a:bodyPr>
          <a:lstStyle/>
          <a:p>
            <a:r>
              <a:rPr lang="ru-RU" dirty="0" smtClean="0"/>
              <a:t>Цель </a:t>
            </a:r>
            <a:r>
              <a:rPr lang="en-US" dirty="0" smtClean="0"/>
              <a:t>– </a:t>
            </a:r>
            <a:r>
              <a:rPr lang="ru-RU" dirty="0" smtClean="0"/>
              <a:t>улучшение качества поиска патентов</a:t>
            </a:r>
            <a:endParaRPr lang="en-US" dirty="0" smtClean="0"/>
          </a:p>
        </p:txBody>
      </p:sp>
      <p:sp>
        <p:nvSpPr>
          <p:cNvPr id="10" name="Content Placeholder 2"/>
          <p:cNvSpPr>
            <a:spLocks noGrp="1"/>
          </p:cNvSpPr>
          <p:nvPr>
            <p:ph sz="quarter" idx="4"/>
          </p:nvPr>
        </p:nvSpPr>
        <p:spPr/>
        <p:txBody>
          <a:bodyPr>
            <a:normAutofit fontScale="77500" lnSpcReduction="20000"/>
          </a:bodyPr>
          <a:lstStyle/>
          <a:p>
            <a:r>
              <a:rPr lang="ru-RU" dirty="0" smtClean="0"/>
              <a:t>Международные патенты</a:t>
            </a:r>
            <a:endParaRPr lang="en-US" dirty="0" smtClean="0"/>
          </a:p>
          <a:p>
            <a:pPr lvl="1"/>
            <a:r>
              <a:rPr lang="en-US" dirty="0" smtClean="0"/>
              <a:t>621 GB XML </a:t>
            </a:r>
            <a:r>
              <a:rPr lang="ru-RU" dirty="0" smtClean="0"/>
              <a:t>файлов</a:t>
            </a:r>
            <a:r>
              <a:rPr lang="en-US" dirty="0" smtClean="0"/>
              <a:t> – 19M </a:t>
            </a:r>
            <a:r>
              <a:rPr lang="ru-RU" dirty="0" smtClean="0"/>
              <a:t>док.</a:t>
            </a:r>
            <a:endParaRPr lang="en-US" dirty="0" smtClean="0"/>
          </a:p>
          <a:p>
            <a:r>
              <a:rPr lang="ru-RU" dirty="0" smtClean="0"/>
              <a:t>Построение документов из матриц</a:t>
            </a:r>
            <a:endParaRPr lang="en-US" dirty="0" smtClean="0"/>
          </a:p>
          <a:p>
            <a:pPr lvl="1"/>
            <a:r>
              <a:rPr lang="ru-RU" dirty="0" smtClean="0"/>
              <a:t>Лексический анализ каждого файла</a:t>
            </a:r>
          </a:p>
          <a:p>
            <a:pPr lvl="1"/>
            <a:r>
              <a:rPr lang="ru-RU" dirty="0" smtClean="0"/>
              <a:t>Усредненные результаты в разреженных матрицах</a:t>
            </a:r>
            <a:r>
              <a:rPr lang="en-US" dirty="0" smtClean="0"/>
              <a:t> – </a:t>
            </a:r>
            <a:r>
              <a:rPr lang="ru-RU" dirty="0" smtClean="0"/>
              <a:t>размер данных</a:t>
            </a:r>
            <a:r>
              <a:rPr lang="en-US" dirty="0" smtClean="0"/>
              <a:t>: </a:t>
            </a:r>
            <a:r>
              <a:rPr lang="ru-RU" dirty="0" smtClean="0"/>
              <a:t>несколько </a:t>
            </a:r>
            <a:r>
              <a:rPr lang="en-US" dirty="0" smtClean="0"/>
              <a:t>GB</a:t>
            </a:r>
          </a:p>
          <a:p>
            <a:r>
              <a:rPr lang="ru-RU" dirty="0" smtClean="0"/>
              <a:t>Поиск наилучшего алгоритма поиска</a:t>
            </a:r>
            <a:endParaRPr lang="en-US" dirty="0" smtClean="0"/>
          </a:p>
          <a:p>
            <a:pPr lvl="1"/>
            <a:r>
              <a:rPr lang="ru-RU" dirty="0" smtClean="0"/>
              <a:t>Латентное Семантическое Индексирование</a:t>
            </a:r>
            <a:endParaRPr lang="en-US" dirty="0" smtClean="0"/>
          </a:p>
          <a:p>
            <a:pPr lvl="1"/>
            <a:r>
              <a:rPr lang="ru-RU" dirty="0" smtClean="0"/>
              <a:t>Использование </a:t>
            </a:r>
            <a:r>
              <a:rPr lang="en-US" dirty="0" smtClean="0"/>
              <a:t>Sparse SVD </a:t>
            </a:r>
            <a:r>
              <a:rPr lang="ru-RU" dirty="0" smtClean="0"/>
              <a:t>для поиска общих и уникальных свойств в тексте патента</a:t>
            </a:r>
            <a:endParaRPr lang="en-US" dirty="0" smtClean="0"/>
          </a:p>
          <a:p>
            <a:pPr marL="0" indent="0">
              <a:buNone/>
            </a:pPr>
            <a:endParaRPr lang="en-US" dirty="0" smtClean="0"/>
          </a:p>
          <a:p>
            <a:endParaRPr lang="en-US" dirty="0"/>
          </a:p>
        </p:txBody>
      </p:sp>
      <p:sp>
        <p:nvSpPr>
          <p:cNvPr id="11" name="TextBox 10"/>
          <p:cNvSpPr txBox="1"/>
          <p:nvPr/>
        </p:nvSpPr>
        <p:spPr>
          <a:xfrm>
            <a:off x="1216657" y="1600200"/>
            <a:ext cx="1661032" cy="369332"/>
          </a:xfrm>
          <a:prstGeom prst="rect">
            <a:avLst/>
          </a:prstGeom>
          <a:noFill/>
        </p:spPr>
        <p:txBody>
          <a:bodyPr wrap="none" rtlCol="0">
            <a:spAutoFit/>
          </a:bodyPr>
          <a:lstStyle/>
          <a:p>
            <a:r>
              <a:rPr lang="ru-RU" dirty="0" smtClean="0"/>
              <a:t>Сырые данные</a:t>
            </a:r>
            <a:endParaRPr lang="en-US" dirty="0"/>
          </a:p>
        </p:txBody>
      </p:sp>
      <p:grpSp>
        <p:nvGrpSpPr>
          <p:cNvPr id="12" name="Group 11"/>
          <p:cNvGrpSpPr/>
          <p:nvPr/>
        </p:nvGrpSpPr>
        <p:grpSpPr>
          <a:xfrm>
            <a:off x="1336044" y="2209800"/>
            <a:ext cx="733974" cy="990600"/>
            <a:chOff x="1785613" y="2057400"/>
            <a:chExt cx="733974" cy="990600"/>
          </a:xfrm>
        </p:grpSpPr>
        <p:cxnSp>
          <p:nvCxnSpPr>
            <p:cNvPr id="13" name="Straight Connector 12"/>
            <p:cNvCxnSpPr/>
            <p:nvPr/>
          </p:nvCxnSpPr>
          <p:spPr>
            <a:xfrm>
              <a:off x="1785613" y="2057400"/>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785613" y="2209800"/>
              <a:ext cx="728987"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9587" y="2819400"/>
              <a:ext cx="0" cy="22860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a:off x="2278470" y="2209800"/>
            <a:ext cx="733974" cy="990600"/>
            <a:chOff x="1785613" y="2057400"/>
            <a:chExt cx="733974" cy="990600"/>
          </a:xfrm>
        </p:grpSpPr>
        <p:cxnSp>
          <p:nvCxnSpPr>
            <p:cNvPr id="17" name="Straight Connector 16"/>
            <p:cNvCxnSpPr/>
            <p:nvPr/>
          </p:nvCxnSpPr>
          <p:spPr>
            <a:xfrm>
              <a:off x="1785613" y="2057400"/>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785613" y="2209800"/>
              <a:ext cx="728987"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519587" y="2819400"/>
              <a:ext cx="0" cy="22860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1140456" y="3962400"/>
            <a:ext cx="2024387"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анализ</a:t>
            </a:r>
            <a:endParaRPr lang="en-US" dirty="0" smtClean="0"/>
          </a:p>
          <a:p>
            <a:pPr algn="ctr"/>
            <a:r>
              <a:rPr lang="en-US" dirty="0" err="1" smtClean="0"/>
              <a:t>Microsoft.Numerics</a:t>
            </a:r>
            <a:endParaRPr lang="en-US" dirty="0"/>
          </a:p>
        </p:txBody>
      </p:sp>
      <p:sp>
        <p:nvSpPr>
          <p:cNvPr id="21" name="TextBox 20"/>
          <p:cNvSpPr txBox="1"/>
          <p:nvPr/>
        </p:nvSpPr>
        <p:spPr>
          <a:xfrm>
            <a:off x="990600" y="3288268"/>
            <a:ext cx="2460866" cy="369332"/>
          </a:xfrm>
          <a:prstGeom prst="rect">
            <a:avLst/>
          </a:prstGeom>
          <a:noFill/>
        </p:spPr>
        <p:txBody>
          <a:bodyPr wrap="none" rtlCol="0">
            <a:spAutoFit/>
          </a:bodyPr>
          <a:lstStyle/>
          <a:p>
            <a:r>
              <a:rPr lang="ru-RU" dirty="0" smtClean="0"/>
              <a:t>Обработанные данные</a:t>
            </a:r>
            <a:endParaRPr lang="en-US" dirty="0"/>
          </a:p>
        </p:txBody>
      </p:sp>
      <p:sp>
        <p:nvSpPr>
          <p:cNvPr id="22" name="TextBox 21"/>
          <p:cNvSpPr txBox="1"/>
          <p:nvPr/>
        </p:nvSpPr>
        <p:spPr>
          <a:xfrm>
            <a:off x="1498103" y="2209800"/>
            <a:ext cx="1397306" cy="369332"/>
          </a:xfrm>
          <a:prstGeom prst="rect">
            <a:avLst/>
          </a:prstGeom>
          <a:noFill/>
        </p:spPr>
        <p:txBody>
          <a:bodyPr wrap="none" rtlCol="0">
            <a:spAutoFit/>
          </a:bodyPr>
          <a:lstStyle/>
          <a:p>
            <a:r>
              <a:rPr lang="en-US" dirty="0" smtClean="0"/>
              <a:t>Map/Reduce</a:t>
            </a:r>
            <a:endParaRPr lang="en-US" dirty="0"/>
          </a:p>
        </p:txBody>
      </p:sp>
      <p:sp>
        <p:nvSpPr>
          <p:cNvPr id="23" name="Rectangle 22"/>
          <p:cNvSpPr/>
          <p:nvPr/>
        </p:nvSpPr>
        <p:spPr>
          <a:xfrm>
            <a:off x="571500" y="5334000"/>
            <a:ext cx="3162300" cy="76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Конечные материалы</a:t>
            </a:r>
            <a:endParaRPr lang="en-US" dirty="0" smtClean="0">
              <a:solidFill>
                <a:schemeClr val="tx1"/>
              </a:solidFill>
            </a:endParaRPr>
          </a:p>
          <a:p>
            <a:pPr algn="ctr"/>
            <a:r>
              <a:rPr lang="ru-RU" i="1" dirty="0" smtClean="0">
                <a:solidFill>
                  <a:schemeClr val="tx1"/>
                </a:solidFill>
              </a:rPr>
              <a:t>Отчеты, графики, решения</a:t>
            </a:r>
            <a:endParaRPr lang="en-US" i="1" dirty="0">
              <a:solidFill>
                <a:schemeClr val="tx1"/>
              </a:solidFill>
            </a:endParaRPr>
          </a:p>
        </p:txBody>
      </p:sp>
    </p:spTree>
    <p:extLst>
      <p:ext uri="{BB962C8B-B14F-4D97-AF65-F5344CB8AC3E}">
        <p14:creationId xmlns:p14="http://schemas.microsoft.com/office/powerpoint/2010/main" val="38011104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878" y="2569341"/>
            <a:ext cx="4475122" cy="4288659"/>
          </a:xfrm>
          <a:prstGeom prst="rect">
            <a:avLst/>
          </a:prstGeom>
        </p:spPr>
      </p:pic>
      <p:sp>
        <p:nvSpPr>
          <p:cNvPr id="2" name="Title 1"/>
          <p:cNvSpPr>
            <a:spLocks noGrp="1"/>
          </p:cNvSpPr>
          <p:nvPr>
            <p:ph type="title"/>
          </p:nvPr>
        </p:nvSpPr>
        <p:spPr>
          <a:xfrm>
            <a:off x="457200" y="0"/>
            <a:ext cx="8229600" cy="1143000"/>
          </a:xfrm>
        </p:spPr>
        <p:txBody>
          <a:bodyPr>
            <a:normAutofit/>
          </a:bodyPr>
          <a:lstStyle/>
          <a:p>
            <a:r>
              <a:rPr lang="ru-RU" dirty="0" smtClean="0"/>
              <a:t>Анализ социальных сетей</a:t>
            </a:r>
            <a:endParaRPr lang="en-US" dirty="0"/>
          </a:p>
        </p:txBody>
      </p:sp>
      <p:sp>
        <p:nvSpPr>
          <p:cNvPr id="3" name="Content Placeholder 2"/>
          <p:cNvSpPr>
            <a:spLocks noGrp="1"/>
          </p:cNvSpPr>
          <p:nvPr>
            <p:ph idx="1"/>
          </p:nvPr>
        </p:nvSpPr>
        <p:spPr>
          <a:xfrm>
            <a:off x="457200" y="1257433"/>
            <a:ext cx="8229600" cy="1219200"/>
          </a:xfrm>
        </p:spPr>
        <p:txBody>
          <a:bodyPr>
            <a:normAutofit fontScale="77500" lnSpcReduction="20000"/>
          </a:bodyPr>
          <a:lstStyle/>
          <a:p>
            <a:pPr marL="0" indent="0">
              <a:buNone/>
            </a:pPr>
            <a:r>
              <a:rPr lang="ru-RU" sz="2800" dirty="0"/>
              <a:t>Рекомендация по открытию привлекательных позиций найма на базе анализа сети связей в социальных сетях – “В какой работе мне наилучшим образом может помочь моя социальная сеть?”</a:t>
            </a:r>
          </a:p>
          <a:p>
            <a:pPr marL="0" indent="0">
              <a:buNone/>
            </a:pPr>
            <a:endParaRPr lang="en-US" dirty="0" smtClean="0"/>
          </a:p>
          <a:p>
            <a:endParaRPr lang="en-US" dirty="0"/>
          </a:p>
        </p:txBody>
      </p:sp>
      <p:sp>
        <p:nvSpPr>
          <p:cNvPr id="24" name="TextBox 23"/>
          <p:cNvSpPr txBox="1"/>
          <p:nvPr/>
        </p:nvSpPr>
        <p:spPr>
          <a:xfrm>
            <a:off x="393618" y="2567615"/>
            <a:ext cx="3568782" cy="646331"/>
          </a:xfrm>
          <a:prstGeom prst="rect">
            <a:avLst/>
          </a:prstGeom>
          <a:noFill/>
        </p:spPr>
        <p:txBody>
          <a:bodyPr wrap="square" rtlCol="0">
            <a:spAutoFit/>
          </a:bodyPr>
          <a:lstStyle/>
          <a:p>
            <a:r>
              <a:rPr lang="en-US" dirty="0" smtClean="0"/>
              <a:t>1) Facebook / LinkedIn data  O(1PB)</a:t>
            </a:r>
          </a:p>
          <a:p>
            <a:r>
              <a:rPr lang="en-US" dirty="0" smtClean="0"/>
              <a:t>2) Job-posting data O(1-19GB)</a:t>
            </a:r>
            <a:endParaRPr lang="en-US" dirty="0"/>
          </a:p>
        </p:txBody>
      </p:sp>
      <p:sp>
        <p:nvSpPr>
          <p:cNvPr id="35" name="TextBox 34"/>
          <p:cNvSpPr txBox="1"/>
          <p:nvPr/>
        </p:nvSpPr>
        <p:spPr>
          <a:xfrm>
            <a:off x="425977" y="4494074"/>
            <a:ext cx="3765023" cy="2031325"/>
          </a:xfrm>
          <a:prstGeom prst="rect">
            <a:avLst/>
          </a:prstGeom>
          <a:solidFill>
            <a:srgbClr val="FFFFFF">
              <a:alpha val="49020"/>
            </a:srgbClr>
          </a:solidFill>
        </p:spPr>
        <p:txBody>
          <a:bodyPr wrap="square" rtlCol="0">
            <a:spAutoFit/>
          </a:bodyPr>
          <a:lstStyle/>
          <a:p>
            <a:r>
              <a:rPr lang="ru-RU" b="1" dirty="0" smtClean="0"/>
              <a:t>Полученный граф </a:t>
            </a:r>
            <a:r>
              <a:rPr lang="en-US" b="1" dirty="0" smtClean="0"/>
              <a:t> O(60MB)</a:t>
            </a:r>
          </a:p>
          <a:p>
            <a:r>
              <a:rPr lang="en-US" dirty="0" smtClean="0"/>
              <a:t>1) </a:t>
            </a:r>
            <a:r>
              <a:rPr lang="ru-RU" dirty="0" smtClean="0"/>
              <a:t>Социальная сеть нанимающих руководителей</a:t>
            </a:r>
            <a:endParaRPr lang="en-US" dirty="0" smtClean="0"/>
          </a:p>
          <a:p>
            <a:r>
              <a:rPr lang="en-US" dirty="0" smtClean="0"/>
              <a:t>2) </a:t>
            </a:r>
            <a:r>
              <a:rPr lang="ru-RU" dirty="0" smtClean="0"/>
              <a:t>Моя социальная сеть</a:t>
            </a:r>
            <a:endParaRPr lang="en-US" dirty="0" smtClean="0"/>
          </a:p>
          <a:p>
            <a:r>
              <a:rPr lang="en-US" dirty="0" smtClean="0"/>
              <a:t/>
            </a:r>
            <a:br>
              <a:rPr lang="en-US" dirty="0" smtClean="0"/>
            </a:br>
            <a:r>
              <a:rPr lang="ru-RU" dirty="0" smtClean="0"/>
              <a:t>Поиск наиболее релевантного работодателя</a:t>
            </a:r>
            <a:endParaRPr lang="en-US" b="1" dirty="0" smtClean="0"/>
          </a:p>
        </p:txBody>
      </p:sp>
      <p:grpSp>
        <p:nvGrpSpPr>
          <p:cNvPr id="49" name="Group 48"/>
          <p:cNvGrpSpPr/>
          <p:nvPr/>
        </p:nvGrpSpPr>
        <p:grpSpPr>
          <a:xfrm>
            <a:off x="1143000" y="3351074"/>
            <a:ext cx="1676400" cy="990600"/>
            <a:chOff x="1336044" y="2209800"/>
            <a:chExt cx="1676400" cy="990600"/>
          </a:xfrm>
        </p:grpSpPr>
        <p:grpSp>
          <p:nvGrpSpPr>
            <p:cNvPr id="40" name="Group 39"/>
            <p:cNvGrpSpPr/>
            <p:nvPr/>
          </p:nvGrpSpPr>
          <p:grpSpPr>
            <a:xfrm>
              <a:off x="1336044" y="2209800"/>
              <a:ext cx="733974" cy="990600"/>
              <a:chOff x="1785613" y="2057400"/>
              <a:chExt cx="733974" cy="990600"/>
            </a:xfrm>
          </p:grpSpPr>
          <p:cxnSp>
            <p:nvCxnSpPr>
              <p:cNvPr id="41" name="Straight Connector 40"/>
              <p:cNvCxnSpPr/>
              <p:nvPr/>
            </p:nvCxnSpPr>
            <p:spPr>
              <a:xfrm>
                <a:off x="1785613" y="2057400"/>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785613" y="2209800"/>
                <a:ext cx="728987"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519587" y="2819400"/>
                <a:ext cx="0" cy="22860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flipH="1">
              <a:off x="2278470" y="2209800"/>
              <a:ext cx="733974" cy="990600"/>
              <a:chOff x="1785613" y="2057400"/>
              <a:chExt cx="733974" cy="990600"/>
            </a:xfrm>
          </p:grpSpPr>
          <p:cxnSp>
            <p:nvCxnSpPr>
              <p:cNvPr id="45" name="Straight Connector 44"/>
              <p:cNvCxnSpPr/>
              <p:nvPr/>
            </p:nvCxnSpPr>
            <p:spPr>
              <a:xfrm>
                <a:off x="1785613" y="2057400"/>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785613" y="2209800"/>
                <a:ext cx="728987"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519587" y="2819400"/>
                <a:ext cx="0" cy="22860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1498103" y="2209800"/>
              <a:ext cx="1397306" cy="369332"/>
            </a:xfrm>
            <a:prstGeom prst="rect">
              <a:avLst/>
            </a:prstGeom>
            <a:noFill/>
          </p:spPr>
          <p:txBody>
            <a:bodyPr wrap="none" rtlCol="0">
              <a:spAutoFit/>
            </a:bodyPr>
            <a:lstStyle/>
            <a:p>
              <a:r>
                <a:rPr lang="en-US" dirty="0" smtClean="0"/>
                <a:t>Map/Reduce</a:t>
              </a:r>
              <a:endParaRPr lang="en-US" dirty="0"/>
            </a:p>
          </p:txBody>
        </p:sp>
      </p:grpSp>
    </p:spTree>
    <p:extLst>
      <p:ext uri="{BB962C8B-B14F-4D97-AF65-F5344CB8AC3E}">
        <p14:creationId xmlns:p14="http://schemas.microsoft.com/office/powerpoint/2010/main" val="20488741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00063" y="2463800"/>
            <a:ext cx="6815137" cy="3046988"/>
          </a:xfrm>
          <a:prstGeom prst="rect">
            <a:avLst/>
          </a:prstGeom>
          <a:solidFill>
            <a:srgbClr val="2B2147"/>
          </a:solidFill>
          <a:ln w="9525">
            <a:solidFill>
              <a:schemeClr val="hlink"/>
            </a:solidFill>
            <a:miter lim="800000"/>
            <a:headEnd/>
            <a:tailEnd/>
          </a:ln>
          <a:effectLst>
            <a:outerShdw dist="107763" dir="2700000" algn="ctr" rotWithShape="0">
              <a:schemeClr val="bg2"/>
            </a:outerShdw>
          </a:effectLst>
        </p:spPr>
        <p:txBody>
          <a:bodyPr>
            <a:spAutoFit/>
          </a:bodyPr>
          <a:lstStyle/>
          <a:p>
            <a:r>
              <a:rPr lang="en-US" sz="2400" dirty="0">
                <a:solidFill>
                  <a:schemeClr val="bg1"/>
                </a:solidFill>
                <a:latin typeface="Arial" pitchFamily="34" charset="0"/>
              </a:rPr>
              <a:t>Business is a dogfight.</a:t>
            </a:r>
            <a:br>
              <a:rPr lang="en-US" sz="2400" dirty="0">
                <a:solidFill>
                  <a:schemeClr val="bg1"/>
                </a:solidFill>
                <a:latin typeface="Arial" pitchFamily="34" charset="0"/>
              </a:rPr>
            </a:br>
            <a:r>
              <a:rPr lang="en-US" sz="2400" dirty="0">
                <a:solidFill>
                  <a:schemeClr val="bg1"/>
                </a:solidFill>
                <a:latin typeface="Arial" pitchFamily="34" charset="0"/>
              </a:rPr>
              <a:t>Your job as a leader: </a:t>
            </a:r>
            <a:br>
              <a:rPr lang="en-US" sz="2400" dirty="0">
                <a:solidFill>
                  <a:schemeClr val="bg1"/>
                </a:solidFill>
                <a:latin typeface="Arial" pitchFamily="34" charset="0"/>
              </a:rPr>
            </a:br>
            <a:r>
              <a:rPr lang="en-US" sz="2400" dirty="0">
                <a:solidFill>
                  <a:schemeClr val="bg1"/>
                </a:solidFill>
                <a:latin typeface="Arial" pitchFamily="34" charset="0"/>
              </a:rPr>
              <a:t>Outmaneuver the competition, respond decisively to fast-changing conditions, and defeat your rivals. That's why the OODA loop, the brainchild of "40 Second" Boyd, an unconventional fighter pilot, is one of today's most important ideas in battle or in business.</a:t>
            </a:r>
          </a:p>
        </p:txBody>
      </p:sp>
      <p:sp>
        <p:nvSpPr>
          <p:cNvPr id="78851" name="Text Box 3"/>
          <p:cNvSpPr txBox="1">
            <a:spLocks noChangeArrowheads="1"/>
          </p:cNvSpPr>
          <p:nvPr/>
        </p:nvSpPr>
        <p:spPr bwMode="auto">
          <a:xfrm>
            <a:off x="3424238" y="5829300"/>
            <a:ext cx="52070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100000"/>
              </a:lnSpc>
              <a:buClrTx/>
            </a:pPr>
            <a:r>
              <a:rPr lang="en-US" sz="1600" dirty="0"/>
              <a:t>Keith Hammonds, “The Strategy of the Fighter Pilot,” </a:t>
            </a:r>
            <a:r>
              <a:rPr lang="en-US" sz="1600" i="1" dirty="0"/>
              <a:t>Fast Company</a:t>
            </a:r>
            <a:r>
              <a:rPr lang="en-US" sz="1600" dirty="0"/>
              <a:t>, June 2002.</a:t>
            </a:r>
          </a:p>
        </p:txBody>
      </p:sp>
      <p:pic>
        <p:nvPicPr>
          <p:cNvPr id="78857" name="Picture 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257175"/>
            <a:ext cx="4722813"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22576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Cloud Numerics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Microsoft Cloud Numerics </a:t>
            </a:r>
            <a:r>
              <a:rPr lang="ru-RU" dirty="0"/>
              <a:t>это платформа позволяющая масштабировать модели анализа данных на </a:t>
            </a:r>
            <a:r>
              <a:rPr lang="en-US" dirty="0"/>
              <a:t>Azure </a:t>
            </a:r>
            <a:r>
              <a:rPr lang="ru-RU" dirty="0"/>
              <a:t>из </a:t>
            </a:r>
            <a:r>
              <a:rPr lang="en-US" dirty="0" err="1"/>
              <a:t>.Net</a:t>
            </a:r>
            <a:r>
              <a:rPr lang="en-US" dirty="0"/>
              <a:t> </a:t>
            </a:r>
            <a:r>
              <a:rPr lang="ru-RU" dirty="0" smtClean="0"/>
              <a:t>приложения</a:t>
            </a:r>
            <a:r>
              <a:rPr lang="en-US" dirty="0" smtClean="0"/>
              <a:t> </a:t>
            </a:r>
          </a:p>
          <a:p>
            <a:pPr lvl="1"/>
            <a:r>
              <a:rPr lang="ru-RU" dirty="0"/>
              <a:t>Простая программная модель защищающая пользователя от сложности разработки распределенных приложений</a:t>
            </a:r>
            <a:endParaRPr lang="en-US" dirty="0"/>
          </a:p>
          <a:p>
            <a:pPr lvl="1"/>
            <a:r>
              <a:rPr lang="ru-RU" dirty="0"/>
              <a:t>Расширенный набор библиотек численных методов способных работать с распределенными структурами </a:t>
            </a:r>
            <a:r>
              <a:rPr lang="ru-RU" dirty="0" smtClean="0"/>
              <a:t>данных</a:t>
            </a:r>
            <a:endParaRPr lang="en-US" dirty="0" smtClean="0"/>
          </a:p>
          <a:p>
            <a:pPr lvl="1"/>
            <a:r>
              <a:rPr lang="ru-RU" dirty="0" smtClean="0"/>
              <a:t>Простота </a:t>
            </a:r>
            <a:r>
              <a:rPr lang="ru-RU" dirty="0"/>
              <a:t>развертывания приложений на </a:t>
            </a:r>
            <a:r>
              <a:rPr lang="en-US" dirty="0"/>
              <a:t>Azure </a:t>
            </a:r>
            <a:r>
              <a:rPr lang="ru-RU" dirty="0"/>
              <a:t>и </a:t>
            </a:r>
            <a:r>
              <a:rPr lang="en-US" dirty="0"/>
              <a:t>Windows HPC </a:t>
            </a:r>
            <a:r>
              <a:rPr lang="en-US" dirty="0" smtClean="0"/>
              <a:t>Server</a:t>
            </a:r>
          </a:p>
          <a:p>
            <a:pPr lvl="1"/>
            <a:r>
              <a:rPr lang="ru-RU" dirty="0" smtClean="0"/>
              <a:t>Дополняет </a:t>
            </a:r>
            <a:r>
              <a:rPr lang="ru-RU" dirty="0"/>
              <a:t>и интегрируется с экосистемой </a:t>
            </a:r>
            <a:r>
              <a:rPr lang="en-US" dirty="0"/>
              <a:t>Map/Reduce</a:t>
            </a:r>
          </a:p>
          <a:p>
            <a:endParaRPr lang="en-US" dirty="0"/>
          </a:p>
        </p:txBody>
      </p:sp>
      <p:sp>
        <p:nvSpPr>
          <p:cNvPr id="5" name="Slide Number Placeholder 4"/>
          <p:cNvSpPr>
            <a:spLocks noGrp="1"/>
          </p:cNvSpPr>
          <p:nvPr>
            <p:ph type="sldNum" sz="quarter" idx="12"/>
          </p:nvPr>
        </p:nvSpPr>
        <p:spPr/>
        <p:txBody>
          <a:bodyPr/>
          <a:lstStyle/>
          <a:p>
            <a:fld id="{88A97AB5-4B21-4F4C-B80E-8179F2072E8B}" type="slidenum">
              <a:rPr lang="en-US" smtClean="0"/>
              <a:t>40</a:t>
            </a:fld>
            <a:endParaRPr lang="en-US"/>
          </a:p>
        </p:txBody>
      </p:sp>
      <p:sp>
        <p:nvSpPr>
          <p:cNvPr id="7" name="Footer Placeholder 6"/>
          <p:cNvSpPr>
            <a:spLocks noGrp="1"/>
          </p:cNvSpPr>
          <p:nvPr>
            <p:ph type="ftr" sz="quarter" idx="11"/>
          </p:nvPr>
        </p:nvSpPr>
        <p:spPr/>
        <p:txBody>
          <a:bodyPr/>
          <a:lstStyle/>
          <a:p>
            <a:r>
              <a:rPr lang="en-US" smtClean="0"/>
              <a:t>TechTalk @ Harvard Feb 2, 2012</a:t>
            </a:r>
            <a:endParaRPr lang="en-US"/>
          </a:p>
        </p:txBody>
      </p:sp>
    </p:spTree>
    <p:extLst>
      <p:ext uri="{BB962C8B-B14F-4D97-AF65-F5344CB8AC3E}">
        <p14:creationId xmlns:p14="http://schemas.microsoft.com/office/powerpoint/2010/main" val="37295330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ru-RU" dirty="0" smtClean="0"/>
              <a:t>Архитектура </a:t>
            </a:r>
            <a:r>
              <a:rPr lang="en-US" dirty="0" smtClean="0"/>
              <a:t>“Cloud Numerics”</a:t>
            </a:r>
            <a:endParaRPr lang="en-US" dirty="0"/>
          </a:p>
        </p:txBody>
      </p:sp>
      <p:sp>
        <p:nvSpPr>
          <p:cNvPr id="12" name="Rectangle 11"/>
          <p:cNvSpPr/>
          <p:nvPr/>
        </p:nvSpPr>
        <p:spPr>
          <a:xfrm>
            <a:off x="1600200" y="5410200"/>
            <a:ext cx="60960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Windows Azure   or   Windows HPC Server</a:t>
            </a:r>
            <a:endParaRPr lang="en-US" dirty="0"/>
          </a:p>
        </p:txBody>
      </p:sp>
      <p:sp>
        <p:nvSpPr>
          <p:cNvPr id="14" name="Rectangle 13"/>
          <p:cNvSpPr/>
          <p:nvPr/>
        </p:nvSpPr>
        <p:spPr>
          <a:xfrm>
            <a:off x="1600200" y="4876800"/>
            <a:ext cx="60960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Microsoft MPI</a:t>
            </a:r>
            <a:endParaRPr lang="en-US" dirty="0"/>
          </a:p>
        </p:txBody>
      </p:sp>
      <p:sp>
        <p:nvSpPr>
          <p:cNvPr id="15" name="Rectangle 14"/>
          <p:cNvSpPr/>
          <p:nvPr/>
        </p:nvSpPr>
        <p:spPr>
          <a:xfrm>
            <a:off x="1600200" y="4343400"/>
            <a:ext cx="3124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 “Cambridge” runtime</a:t>
            </a:r>
            <a:endParaRPr lang="en-US" dirty="0"/>
          </a:p>
        </p:txBody>
      </p:sp>
      <p:sp>
        <p:nvSpPr>
          <p:cNvPr id="16" name="Rectangle 15"/>
          <p:cNvSpPr/>
          <p:nvPr/>
        </p:nvSpPr>
        <p:spPr>
          <a:xfrm>
            <a:off x="2133600" y="2286000"/>
            <a:ext cx="457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Mathematics</a:t>
            </a:r>
            <a:endParaRPr lang="en-US" dirty="0"/>
          </a:p>
        </p:txBody>
      </p:sp>
      <p:sp>
        <p:nvSpPr>
          <p:cNvPr id="17" name="Rectangle 16"/>
          <p:cNvSpPr/>
          <p:nvPr/>
        </p:nvSpPr>
        <p:spPr>
          <a:xfrm>
            <a:off x="2667000" y="2286000"/>
            <a:ext cx="457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Statistics</a:t>
            </a:r>
            <a:endParaRPr lang="en-US" dirty="0"/>
          </a:p>
        </p:txBody>
      </p:sp>
      <p:sp>
        <p:nvSpPr>
          <p:cNvPr id="19" name="Rectangle 18"/>
          <p:cNvSpPr/>
          <p:nvPr/>
        </p:nvSpPr>
        <p:spPr>
          <a:xfrm>
            <a:off x="3733800" y="2293749"/>
            <a:ext cx="457200" cy="1440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Time Series</a:t>
            </a:r>
            <a:endParaRPr lang="en-US" dirty="0"/>
          </a:p>
        </p:txBody>
      </p:sp>
      <p:sp>
        <p:nvSpPr>
          <p:cNvPr id="20" name="Rectangle 19"/>
          <p:cNvSpPr/>
          <p:nvPr/>
        </p:nvSpPr>
        <p:spPr>
          <a:xfrm>
            <a:off x="4267200" y="2286000"/>
            <a:ext cx="457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Signal</a:t>
            </a:r>
            <a:endParaRPr lang="en-US" dirty="0"/>
          </a:p>
        </p:txBody>
      </p:sp>
      <p:sp>
        <p:nvSpPr>
          <p:cNvPr id="21" name="Rectangle 20"/>
          <p:cNvSpPr/>
          <p:nvPr/>
        </p:nvSpPr>
        <p:spPr>
          <a:xfrm>
            <a:off x="3200400" y="2286000"/>
            <a:ext cx="457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Linear Algebra</a:t>
            </a:r>
            <a:endParaRPr lang="en-US" dirty="0"/>
          </a:p>
        </p:txBody>
      </p:sp>
      <p:sp>
        <p:nvSpPr>
          <p:cNvPr id="22" name="Rectangle 21"/>
          <p:cNvSpPr/>
          <p:nvPr/>
        </p:nvSpPr>
        <p:spPr>
          <a:xfrm>
            <a:off x="4800600" y="2286000"/>
            <a:ext cx="457200" cy="1447800"/>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23" name="Rectangle 22"/>
          <p:cNvSpPr/>
          <p:nvPr/>
        </p:nvSpPr>
        <p:spPr>
          <a:xfrm>
            <a:off x="5334000" y="2286000"/>
            <a:ext cx="457200" cy="1447800"/>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24" name="Left Brace 23"/>
          <p:cNvSpPr/>
          <p:nvPr/>
        </p:nvSpPr>
        <p:spPr>
          <a:xfrm>
            <a:off x="1295400" y="2286000"/>
            <a:ext cx="152400" cy="2514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rot="16200000">
            <a:off x="163023" y="3358634"/>
            <a:ext cx="1567289" cy="369332"/>
          </a:xfrm>
          <a:prstGeom prst="rect">
            <a:avLst/>
          </a:prstGeom>
          <a:noFill/>
        </p:spPr>
        <p:txBody>
          <a:bodyPr wrap="none" rtlCol="0">
            <a:spAutoFit/>
          </a:bodyPr>
          <a:lstStyle/>
          <a:p>
            <a:r>
              <a:rPr lang="ru-RU" dirty="0" err="1" smtClean="0"/>
              <a:t>Нативный</a:t>
            </a:r>
            <a:r>
              <a:rPr lang="ru-RU" dirty="0" smtClean="0"/>
              <a:t> код</a:t>
            </a:r>
            <a:endParaRPr lang="en-US" dirty="0"/>
          </a:p>
        </p:txBody>
      </p:sp>
      <p:sp>
        <p:nvSpPr>
          <p:cNvPr id="27" name="Rectangle 26"/>
          <p:cNvSpPr/>
          <p:nvPr/>
        </p:nvSpPr>
        <p:spPr>
          <a:xfrm>
            <a:off x="5867400" y="1752600"/>
            <a:ext cx="1828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Deployment</a:t>
            </a:r>
            <a:endParaRPr lang="en-US" dirty="0"/>
          </a:p>
        </p:txBody>
      </p:sp>
      <p:sp>
        <p:nvSpPr>
          <p:cNvPr id="28" name="Rectangle 27"/>
          <p:cNvSpPr/>
          <p:nvPr/>
        </p:nvSpPr>
        <p:spPr>
          <a:xfrm>
            <a:off x="5867400" y="4343400"/>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 Studio</a:t>
            </a:r>
            <a:endParaRPr lang="en-US" dirty="0"/>
          </a:p>
        </p:txBody>
      </p:sp>
      <p:sp>
        <p:nvSpPr>
          <p:cNvPr id="2" name="L-Shape 1"/>
          <p:cNvSpPr/>
          <p:nvPr/>
        </p:nvSpPr>
        <p:spPr>
          <a:xfrm rot="5400000">
            <a:off x="2438400" y="914400"/>
            <a:ext cx="2514600" cy="4191000"/>
          </a:xfrm>
          <a:prstGeom prst="corner">
            <a:avLst>
              <a:gd name="adj1" fmla="val 17063"/>
              <a:gd name="adj2" fmla="val 18300"/>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 API to Runtime and </a:t>
            </a:r>
            <a:r>
              <a:rPr lang="en-US" dirty="0" smtClean="0"/>
              <a:t>Libraries</a:t>
            </a:r>
            <a:endParaRPr lang="en-US" dirty="0"/>
          </a:p>
        </p:txBody>
      </p:sp>
      <p:grpSp>
        <p:nvGrpSpPr>
          <p:cNvPr id="42" name="Group 41"/>
          <p:cNvGrpSpPr/>
          <p:nvPr/>
        </p:nvGrpSpPr>
        <p:grpSpPr>
          <a:xfrm>
            <a:off x="2133600" y="3810000"/>
            <a:ext cx="3657600" cy="990600"/>
            <a:chOff x="3048000" y="3810000"/>
            <a:chExt cx="3657600" cy="990600"/>
          </a:xfrm>
        </p:grpSpPr>
        <p:sp>
          <p:nvSpPr>
            <p:cNvPr id="18" name="Rectangle 17"/>
            <p:cNvSpPr/>
            <p:nvPr/>
          </p:nvSpPr>
          <p:spPr>
            <a:xfrm>
              <a:off x="3048000" y="3810000"/>
              <a:ext cx="3657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OSS and 3</a:t>
              </a:r>
              <a:r>
                <a:rPr lang="en-US" baseline="30000" dirty="0" smtClean="0"/>
                <a:t>rd</a:t>
              </a:r>
              <a:r>
                <a:rPr lang="en-US" dirty="0" smtClean="0"/>
                <a:t> party Numerical Libraries</a:t>
              </a:r>
              <a:endParaRPr lang="en-US" dirty="0"/>
            </a:p>
          </p:txBody>
        </p:sp>
        <p:sp>
          <p:nvSpPr>
            <p:cNvPr id="5" name="Rectangle 4"/>
            <p:cNvSpPr/>
            <p:nvPr/>
          </p:nvSpPr>
          <p:spPr>
            <a:xfrm>
              <a:off x="5715000" y="426720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715000" y="4267200"/>
              <a:ext cx="990600" cy="1"/>
            </a:xfrm>
            <a:prstGeom prst="line">
              <a:avLst/>
            </a:prstGeom>
            <a:ln w="63500" cmpd="sng">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429932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smtClean="0"/>
              <a:t>Сценарий работы </a:t>
            </a:r>
            <a:r>
              <a:rPr lang="en-US" dirty="0" smtClean="0"/>
              <a:t>“Cloud Numerics”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332792"/>
            <a:ext cx="6344536" cy="50680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082" y="3214242"/>
            <a:ext cx="2486372" cy="130510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739" y="2194924"/>
            <a:ext cx="2915057" cy="334374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9265" y="2237793"/>
            <a:ext cx="2172003" cy="325800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5922" y="2449092"/>
            <a:ext cx="2238688" cy="2581635"/>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4977" y="3139751"/>
            <a:ext cx="2200582" cy="1200318"/>
          </a:xfrm>
          <a:prstGeom prst="rect">
            <a:avLst/>
          </a:prstGeom>
        </p:spPr>
      </p:pic>
    </p:spTree>
    <p:extLst>
      <p:ext uri="{BB962C8B-B14F-4D97-AF65-F5344CB8AC3E}">
        <p14:creationId xmlns:p14="http://schemas.microsoft.com/office/powerpoint/2010/main" val="9642272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Как выглядит код</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219200"/>
            <a:ext cx="8486775"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22321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b="1" dirty="0" smtClean="0"/>
              <a:t>Пример</a:t>
            </a:r>
            <a:r>
              <a:rPr lang="en-US" b="1" dirty="0" smtClean="0"/>
              <a:t>: </a:t>
            </a:r>
            <a:r>
              <a:rPr lang="ru-RU" b="1" dirty="0" smtClean="0"/>
              <a:t>Анализ воздушного трафика</a:t>
            </a:r>
            <a:r>
              <a:rPr lang="en-US" b="1" dirty="0" smtClean="0"/>
              <a:t> </a:t>
            </a:r>
            <a:r>
              <a:rPr lang="ru-RU" b="1" dirty="0" smtClean="0"/>
              <a:t>по </a:t>
            </a:r>
            <a:r>
              <a:rPr lang="en-US" b="1" dirty="0" smtClean="0"/>
              <a:t>“</a:t>
            </a:r>
            <a:r>
              <a:rPr lang="ru-RU" b="1" dirty="0" smtClean="0"/>
              <a:t>живым</a:t>
            </a:r>
            <a:r>
              <a:rPr lang="en-US" b="1" dirty="0" smtClean="0"/>
              <a:t>” </a:t>
            </a:r>
            <a:r>
              <a:rPr lang="ru-RU" b="1" dirty="0" smtClean="0"/>
              <a:t>данным</a:t>
            </a:r>
            <a:endParaRPr lang="en-US" dirty="0"/>
          </a:p>
        </p:txBody>
      </p:sp>
      <p:sp>
        <p:nvSpPr>
          <p:cNvPr id="3" name="Content Placeholder 2"/>
          <p:cNvSpPr>
            <a:spLocks noGrp="1"/>
          </p:cNvSpPr>
          <p:nvPr>
            <p:ph idx="1"/>
          </p:nvPr>
        </p:nvSpPr>
        <p:spPr/>
        <p:txBody>
          <a:bodyPr/>
          <a:lstStyle/>
          <a:p>
            <a:r>
              <a:rPr lang="ru-RU" dirty="0" smtClean="0"/>
              <a:t>Цель предсказать задержку вылета</a:t>
            </a:r>
          </a:p>
          <a:p>
            <a:r>
              <a:rPr lang="ru-RU" dirty="0" smtClean="0"/>
              <a:t>Данные за 32 месяца по 500000 полетов за месяц</a:t>
            </a:r>
          </a:p>
          <a:p>
            <a:endParaRPr lang="en-US" dirty="0"/>
          </a:p>
        </p:txBody>
      </p:sp>
      <p:sp>
        <p:nvSpPr>
          <p:cNvPr id="4" name="Footer Placeholder 3"/>
          <p:cNvSpPr>
            <a:spLocks noGrp="1"/>
          </p:cNvSpPr>
          <p:nvPr>
            <p:ph type="ftr" sz="quarter" idx="11"/>
          </p:nvPr>
        </p:nvSpPr>
        <p:spPr/>
        <p:txBody>
          <a:bodyPr/>
          <a:lstStyle/>
          <a:p>
            <a:r>
              <a:rPr lang="en-US" smtClean="0"/>
              <a:t>TechTalk @ Harvard Feb 2, 2012</a:t>
            </a:r>
            <a:endParaRPr lang="en-US"/>
          </a:p>
        </p:txBody>
      </p:sp>
      <p:sp>
        <p:nvSpPr>
          <p:cNvPr id="5" name="Slide Number Placeholder 4"/>
          <p:cNvSpPr>
            <a:spLocks noGrp="1"/>
          </p:cNvSpPr>
          <p:nvPr>
            <p:ph type="sldNum" sz="quarter" idx="12"/>
          </p:nvPr>
        </p:nvSpPr>
        <p:spPr/>
        <p:txBody>
          <a:bodyPr/>
          <a:lstStyle/>
          <a:p>
            <a:fld id="{A4C3C6CF-78E7-4897-B710-ABF42013CFF1}" type="slidenum">
              <a:rPr lang="en-US" smtClean="0"/>
              <a:t>44</a:t>
            </a:fld>
            <a:endParaRPr lang="en-US"/>
          </a:p>
        </p:txBody>
      </p:sp>
    </p:spTree>
    <p:extLst>
      <p:ext uri="{BB962C8B-B14F-4D97-AF65-F5344CB8AC3E}">
        <p14:creationId xmlns:p14="http://schemas.microsoft.com/office/powerpoint/2010/main" val="129939998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b="1" dirty="0" smtClean="0"/>
              <a:t>Пример</a:t>
            </a:r>
            <a:r>
              <a:rPr lang="en-US" b="1" dirty="0" smtClean="0"/>
              <a:t>: </a:t>
            </a:r>
            <a:r>
              <a:rPr lang="ru-RU" b="1" dirty="0" smtClean="0"/>
              <a:t>Анализ демографических данных из </a:t>
            </a:r>
            <a:r>
              <a:rPr lang="en-US" b="1" dirty="0" smtClean="0"/>
              <a:t>Azure</a:t>
            </a:r>
            <a:r>
              <a:rPr lang="ru-RU" b="1" dirty="0" smtClean="0"/>
              <a:t> </a:t>
            </a:r>
            <a:r>
              <a:rPr lang="en-US" b="1" dirty="0" err="1" smtClean="0"/>
              <a:t>Datamarket</a:t>
            </a:r>
            <a:endParaRPr lang="en-US" dirty="0"/>
          </a:p>
        </p:txBody>
      </p:sp>
      <p:sp>
        <p:nvSpPr>
          <p:cNvPr id="3" name="Content Placeholder 2"/>
          <p:cNvSpPr>
            <a:spLocks noGrp="1"/>
          </p:cNvSpPr>
          <p:nvPr>
            <p:ph idx="1"/>
          </p:nvPr>
        </p:nvSpPr>
        <p:spPr/>
        <p:txBody>
          <a:bodyPr/>
          <a:lstStyle/>
          <a:p>
            <a:r>
              <a:rPr lang="en-US" dirty="0" smtClean="0">
                <a:hlinkClick r:id="rId2"/>
              </a:rPr>
              <a:t>blog</a:t>
            </a:r>
            <a:endParaRPr lang="ru-RU" dirty="0" smtClean="0"/>
          </a:p>
          <a:p>
            <a:endParaRPr lang="en-US" dirty="0"/>
          </a:p>
        </p:txBody>
      </p:sp>
      <p:sp>
        <p:nvSpPr>
          <p:cNvPr id="4" name="Footer Placeholder 3"/>
          <p:cNvSpPr>
            <a:spLocks noGrp="1"/>
          </p:cNvSpPr>
          <p:nvPr>
            <p:ph type="ftr" sz="quarter" idx="11"/>
          </p:nvPr>
        </p:nvSpPr>
        <p:spPr/>
        <p:txBody>
          <a:bodyPr/>
          <a:lstStyle/>
          <a:p>
            <a:r>
              <a:rPr lang="en-US" smtClean="0"/>
              <a:t>TechTalk @ Harvard Feb 2, 2012</a:t>
            </a:r>
            <a:endParaRPr lang="en-US"/>
          </a:p>
        </p:txBody>
      </p:sp>
      <p:sp>
        <p:nvSpPr>
          <p:cNvPr id="5" name="Slide Number Placeholder 4"/>
          <p:cNvSpPr>
            <a:spLocks noGrp="1"/>
          </p:cNvSpPr>
          <p:nvPr>
            <p:ph type="sldNum" sz="quarter" idx="12"/>
          </p:nvPr>
        </p:nvSpPr>
        <p:spPr/>
        <p:txBody>
          <a:bodyPr/>
          <a:lstStyle/>
          <a:p>
            <a:fld id="{A4C3C6CF-78E7-4897-B710-ABF42013CFF1}" type="slidenum">
              <a:rPr lang="en-US" smtClean="0"/>
              <a:t>45</a:t>
            </a:fld>
            <a:endParaRPr lang="en-US"/>
          </a:p>
        </p:txBody>
      </p:sp>
    </p:spTree>
    <p:extLst>
      <p:ext uri="{BB962C8B-B14F-4D97-AF65-F5344CB8AC3E}">
        <p14:creationId xmlns:p14="http://schemas.microsoft.com/office/powerpoint/2010/main" val="153814710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3886200"/>
          </a:xfrm>
        </p:spPr>
        <p:txBody>
          <a:bodyPr>
            <a:normAutofit fontScale="90000"/>
          </a:bodyPr>
          <a:lstStyle/>
          <a:p>
            <a:r>
              <a:rPr lang="ru-RU" dirty="0" smtClean="0"/>
              <a:t>Анализ Больших Данных на </a:t>
            </a:r>
            <a:r>
              <a:rPr lang="en-US" dirty="0" smtClean="0"/>
              <a:t>Azure</a:t>
            </a:r>
            <a:r>
              <a:rPr lang="ru-RU" dirty="0" smtClean="0"/>
              <a:t/>
            </a:r>
            <a:br>
              <a:rPr lang="ru-RU" dirty="0" smtClean="0"/>
            </a:br>
            <a:r>
              <a:rPr lang="en-US" dirty="0"/>
              <a:t/>
            </a:r>
            <a:br>
              <a:rPr lang="en-US" dirty="0"/>
            </a:br>
            <a:r>
              <a:rPr lang="ru-RU" sz="8000" b="1" dirty="0" smtClean="0"/>
              <a:t>ДЕМО</a:t>
            </a:r>
            <a:r>
              <a:rPr lang="en-US" sz="8000" b="1" dirty="0" smtClean="0"/>
              <a:t/>
            </a:r>
            <a:br>
              <a:rPr lang="en-US" sz="8000" b="1" dirty="0" smtClean="0"/>
            </a:br>
            <a:r>
              <a:rPr lang="en-US" sz="3200" b="1" dirty="0"/>
              <a:t/>
            </a:r>
            <a:br>
              <a:rPr lang="en-US" sz="3200" b="1" dirty="0"/>
            </a:br>
            <a:r>
              <a:rPr lang="ru-RU" sz="3200" b="1" dirty="0" smtClean="0"/>
              <a:t>Модель Латентного Семантического Анализа</a:t>
            </a:r>
            <a:endParaRPr lang="en-US" sz="8000" b="1" dirty="0"/>
          </a:p>
        </p:txBody>
      </p:sp>
      <p:sp>
        <p:nvSpPr>
          <p:cNvPr id="3" name="Subtitle 2"/>
          <p:cNvSpPr>
            <a:spLocks noGrp="1"/>
          </p:cNvSpPr>
          <p:nvPr>
            <p:ph type="subTitle" idx="1"/>
          </p:nvPr>
        </p:nvSpPr>
        <p:spPr>
          <a:xfrm>
            <a:off x="1219200" y="5867400"/>
            <a:ext cx="6400800" cy="457200"/>
          </a:xfrm>
        </p:spPr>
        <p:txBody>
          <a:bodyPr>
            <a:normAutofit/>
          </a:bodyPr>
          <a:lstStyle/>
          <a:p>
            <a:r>
              <a:rPr lang="en-US" sz="2400" dirty="0" smtClean="0"/>
              <a:t>Microsoft Numerics &amp; Data Transfer</a:t>
            </a:r>
            <a:endParaRPr lang="en-US" sz="2400" dirty="0"/>
          </a:p>
        </p:txBody>
      </p:sp>
    </p:spTree>
    <p:extLst>
      <p:ext uri="{BB962C8B-B14F-4D97-AF65-F5344CB8AC3E}">
        <p14:creationId xmlns:p14="http://schemas.microsoft.com/office/powerpoint/2010/main" val="185192253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ormAutofit/>
          </a:bodyPr>
          <a:lstStyle/>
          <a:p>
            <a:r>
              <a:rPr lang="ru-RU" sz="4000" dirty="0" smtClean="0"/>
              <a:t>Формулировка проблемы</a:t>
            </a:r>
            <a:endParaRPr lang="en-US" sz="4000" dirty="0"/>
          </a:p>
        </p:txBody>
      </p:sp>
      <p:sp>
        <p:nvSpPr>
          <p:cNvPr id="3" name="Content Placeholder 2"/>
          <p:cNvSpPr>
            <a:spLocks noGrp="1"/>
          </p:cNvSpPr>
          <p:nvPr>
            <p:ph idx="1"/>
          </p:nvPr>
        </p:nvSpPr>
        <p:spPr>
          <a:xfrm>
            <a:off x="457200" y="1142999"/>
            <a:ext cx="8229600" cy="4953001"/>
          </a:xfrm>
        </p:spPr>
        <p:txBody>
          <a:bodyPr>
            <a:normAutofit/>
          </a:bodyPr>
          <a:lstStyle/>
          <a:p>
            <a:r>
              <a:rPr lang="ru-RU" sz="2400" dirty="0" smtClean="0"/>
              <a:t>Латентный Семантический Анализ</a:t>
            </a:r>
            <a:endParaRPr lang="en-US" sz="2400" dirty="0"/>
          </a:p>
          <a:p>
            <a:r>
              <a:rPr lang="ru-RU" sz="2400" dirty="0" smtClean="0"/>
              <a:t>Поиск похожих компаний путем сравнения частоты слов встречаемых в финансовых документах</a:t>
            </a:r>
          </a:p>
          <a:p>
            <a:r>
              <a:rPr lang="ru-RU" sz="2400" dirty="0" smtClean="0"/>
              <a:t>Задача: разобраться в множестве документов и найти схожие компании</a:t>
            </a:r>
            <a:endParaRPr lang="en-US" sz="2400" dirty="0" smtClean="0"/>
          </a:p>
        </p:txBody>
      </p:sp>
      <p:sp>
        <p:nvSpPr>
          <p:cNvPr id="10" name="TextBox 9"/>
          <p:cNvSpPr txBox="1"/>
          <p:nvPr/>
        </p:nvSpPr>
        <p:spPr>
          <a:xfrm>
            <a:off x="1066800" y="3375898"/>
            <a:ext cx="1058411" cy="1169551"/>
          </a:xfrm>
          <a:prstGeom prst="rect">
            <a:avLst/>
          </a:prstGeom>
          <a:solidFill>
            <a:schemeClr val="tx2">
              <a:lumMod val="40000"/>
              <a:lumOff val="60000"/>
            </a:schemeClr>
          </a:solidFill>
          <a:ln>
            <a:solidFill>
              <a:schemeClr val="accent1"/>
            </a:solidFill>
          </a:ln>
        </p:spPr>
        <p:txBody>
          <a:bodyPr wrap="square" rtlCol="0">
            <a:spAutoFit/>
          </a:bodyPr>
          <a:lstStyle/>
          <a:p>
            <a:r>
              <a:rPr lang="en-US" sz="1400" dirty="0" smtClean="0">
                <a:solidFill>
                  <a:prstClr val="black"/>
                </a:solidFill>
              </a:rPr>
              <a:t>SEC 10-K</a:t>
            </a:r>
          </a:p>
          <a:p>
            <a:r>
              <a:rPr lang="en-US" sz="1400" dirty="0" smtClean="0">
                <a:solidFill>
                  <a:prstClr val="black"/>
                </a:solidFill>
              </a:rPr>
              <a:t>Interesting </a:t>
            </a:r>
            <a:r>
              <a:rPr lang="en-US" sz="1400" dirty="0" err="1" smtClean="0">
                <a:solidFill>
                  <a:prstClr val="black"/>
                </a:solidFill>
              </a:rPr>
              <a:t>Pharma</a:t>
            </a:r>
            <a:r>
              <a:rPr lang="en-US" sz="1400" dirty="0" smtClean="0">
                <a:solidFill>
                  <a:prstClr val="black"/>
                </a:solidFill>
              </a:rPr>
              <a:t> Company </a:t>
            </a:r>
          </a:p>
          <a:p>
            <a:endParaRPr lang="en-US" sz="1400" dirty="0">
              <a:solidFill>
                <a:prstClr val="black"/>
              </a:solidFill>
            </a:endParaRPr>
          </a:p>
        </p:txBody>
      </p:sp>
      <p:sp>
        <p:nvSpPr>
          <p:cNvPr id="12" name="TextBox 11"/>
          <p:cNvSpPr txBox="1"/>
          <p:nvPr/>
        </p:nvSpPr>
        <p:spPr>
          <a:xfrm>
            <a:off x="1075189" y="4697849"/>
            <a:ext cx="1058411" cy="1169551"/>
          </a:xfrm>
          <a:prstGeom prst="rect">
            <a:avLst/>
          </a:prstGeom>
          <a:solidFill>
            <a:schemeClr val="bg1">
              <a:lumMod val="85000"/>
            </a:schemeClr>
          </a:solidFill>
          <a:ln>
            <a:solidFill>
              <a:schemeClr val="accent1"/>
            </a:solidFill>
          </a:ln>
        </p:spPr>
        <p:txBody>
          <a:bodyPr wrap="square" rtlCol="0">
            <a:spAutoFit/>
          </a:bodyPr>
          <a:lstStyle/>
          <a:p>
            <a:r>
              <a:rPr lang="en-US" sz="1400" dirty="0" smtClean="0">
                <a:solidFill>
                  <a:prstClr val="black"/>
                </a:solidFill>
              </a:rPr>
              <a:t>SEC 10-K</a:t>
            </a:r>
          </a:p>
          <a:p>
            <a:r>
              <a:rPr lang="en-US" sz="1400" dirty="0" smtClean="0">
                <a:solidFill>
                  <a:prstClr val="black"/>
                </a:solidFill>
              </a:rPr>
              <a:t>Company X</a:t>
            </a:r>
          </a:p>
          <a:p>
            <a:endParaRPr lang="en-US" sz="1400" dirty="0">
              <a:solidFill>
                <a:prstClr val="black"/>
              </a:solidFill>
            </a:endParaRPr>
          </a:p>
          <a:p>
            <a:endParaRPr lang="en-US" sz="1400" dirty="0" smtClean="0">
              <a:solidFill>
                <a:prstClr val="black"/>
              </a:solidFill>
            </a:endParaRPr>
          </a:p>
          <a:p>
            <a:endParaRPr lang="en-US" sz="1400" dirty="0">
              <a:solidFill>
                <a:prstClr val="black"/>
              </a:solidFill>
            </a:endParaRPr>
          </a:p>
        </p:txBody>
      </p:sp>
      <p:sp>
        <p:nvSpPr>
          <p:cNvPr id="13" name="TextBox 12"/>
          <p:cNvSpPr txBox="1"/>
          <p:nvPr/>
        </p:nvSpPr>
        <p:spPr>
          <a:xfrm>
            <a:off x="1371600" y="4926449"/>
            <a:ext cx="1058411" cy="1169551"/>
          </a:xfrm>
          <a:prstGeom prst="rect">
            <a:avLst/>
          </a:prstGeom>
          <a:solidFill>
            <a:schemeClr val="tx2">
              <a:lumMod val="20000"/>
              <a:lumOff val="80000"/>
            </a:schemeClr>
          </a:solidFill>
          <a:ln>
            <a:solidFill>
              <a:schemeClr val="accent1"/>
            </a:solidFill>
          </a:ln>
        </p:spPr>
        <p:txBody>
          <a:bodyPr wrap="square" rtlCol="0">
            <a:spAutoFit/>
          </a:bodyPr>
          <a:lstStyle/>
          <a:p>
            <a:r>
              <a:rPr lang="en-US" sz="1400" dirty="0" smtClean="0">
                <a:solidFill>
                  <a:prstClr val="black"/>
                </a:solidFill>
              </a:rPr>
              <a:t>SEC 10-K</a:t>
            </a:r>
          </a:p>
          <a:p>
            <a:r>
              <a:rPr lang="en-US" sz="1400" dirty="0" smtClean="0">
                <a:solidFill>
                  <a:prstClr val="black"/>
                </a:solidFill>
              </a:rPr>
              <a:t>Company X</a:t>
            </a:r>
          </a:p>
          <a:p>
            <a:endParaRPr lang="en-US" sz="1400" dirty="0">
              <a:solidFill>
                <a:prstClr val="black"/>
              </a:solidFill>
            </a:endParaRPr>
          </a:p>
          <a:p>
            <a:endParaRPr lang="en-US" sz="1400" dirty="0" smtClean="0">
              <a:solidFill>
                <a:prstClr val="black"/>
              </a:solidFill>
            </a:endParaRPr>
          </a:p>
          <a:p>
            <a:endParaRPr lang="en-US" sz="1400" dirty="0">
              <a:solidFill>
                <a:prstClr val="black"/>
              </a:solidFill>
            </a:endParaRPr>
          </a:p>
        </p:txBody>
      </p:sp>
      <p:sp>
        <p:nvSpPr>
          <p:cNvPr id="14" name="TextBox 13"/>
          <p:cNvSpPr txBox="1"/>
          <p:nvPr/>
        </p:nvSpPr>
        <p:spPr>
          <a:xfrm>
            <a:off x="1604394" y="5155049"/>
            <a:ext cx="1058411" cy="1169551"/>
          </a:xfrm>
          <a:prstGeom prst="rect">
            <a:avLst/>
          </a:prstGeom>
          <a:solidFill>
            <a:schemeClr val="bg1">
              <a:lumMod val="85000"/>
            </a:schemeClr>
          </a:solidFill>
          <a:ln>
            <a:solidFill>
              <a:schemeClr val="accent1"/>
            </a:solidFill>
          </a:ln>
        </p:spPr>
        <p:txBody>
          <a:bodyPr wrap="square" rtlCol="0">
            <a:spAutoFit/>
          </a:bodyPr>
          <a:lstStyle/>
          <a:p>
            <a:r>
              <a:rPr lang="en-US" sz="1400" dirty="0" smtClean="0">
                <a:solidFill>
                  <a:prstClr val="black"/>
                </a:solidFill>
              </a:rPr>
              <a:t>SEC 10-K</a:t>
            </a:r>
          </a:p>
          <a:p>
            <a:r>
              <a:rPr lang="en-US" sz="1400" dirty="0" smtClean="0">
                <a:solidFill>
                  <a:prstClr val="black"/>
                </a:solidFill>
              </a:rPr>
              <a:t>Company X</a:t>
            </a:r>
          </a:p>
          <a:p>
            <a:endParaRPr lang="en-US" sz="1400" dirty="0">
              <a:solidFill>
                <a:prstClr val="black"/>
              </a:solidFill>
            </a:endParaRPr>
          </a:p>
          <a:p>
            <a:endParaRPr lang="en-US" sz="1400" dirty="0">
              <a:solidFill>
                <a:prstClr val="black"/>
              </a:solidFill>
            </a:endParaRPr>
          </a:p>
          <a:p>
            <a:endParaRPr lang="en-US" sz="1400" dirty="0">
              <a:solidFill>
                <a:prstClr val="black"/>
              </a:solidFill>
            </a:endParaRPr>
          </a:p>
        </p:txBody>
      </p:sp>
      <p:sp>
        <p:nvSpPr>
          <p:cNvPr id="17" name="Cloud 16"/>
          <p:cNvSpPr/>
          <p:nvPr/>
        </p:nvSpPr>
        <p:spPr>
          <a:xfrm>
            <a:off x="3962400" y="3534996"/>
            <a:ext cx="2133600" cy="160689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Windows Azure</a:t>
            </a:r>
            <a:endParaRPr lang="en-US" sz="2400" dirty="0">
              <a:solidFill>
                <a:prstClr val="white"/>
              </a:solidFill>
            </a:endParaRPr>
          </a:p>
        </p:txBody>
      </p:sp>
      <p:sp>
        <p:nvSpPr>
          <p:cNvPr id="18" name="Right Arrow 17"/>
          <p:cNvSpPr/>
          <p:nvPr/>
        </p:nvSpPr>
        <p:spPr>
          <a:xfrm rot="19752957">
            <a:off x="3289300" y="5091411"/>
            <a:ext cx="79813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Right Arrow 19"/>
          <p:cNvSpPr/>
          <p:nvPr/>
        </p:nvSpPr>
        <p:spPr>
          <a:xfrm>
            <a:off x="2507819" y="37975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TextBox 20"/>
          <p:cNvSpPr txBox="1"/>
          <p:nvPr/>
        </p:nvSpPr>
        <p:spPr>
          <a:xfrm>
            <a:off x="7018789" y="3375898"/>
            <a:ext cx="1058411" cy="1384995"/>
          </a:xfrm>
          <a:prstGeom prst="rect">
            <a:avLst/>
          </a:prstGeom>
          <a:solidFill>
            <a:schemeClr val="tx2">
              <a:lumMod val="20000"/>
              <a:lumOff val="80000"/>
            </a:schemeClr>
          </a:solidFill>
          <a:ln>
            <a:solidFill>
              <a:schemeClr val="accent1"/>
            </a:solidFill>
          </a:ln>
        </p:spPr>
        <p:txBody>
          <a:bodyPr wrap="square" rtlCol="0">
            <a:spAutoFit/>
          </a:bodyPr>
          <a:lstStyle/>
          <a:p>
            <a:r>
              <a:rPr lang="en-US" sz="1400" dirty="0" smtClean="0">
                <a:solidFill>
                  <a:prstClr val="black"/>
                </a:solidFill>
              </a:rPr>
              <a:t>SEC 10-K</a:t>
            </a:r>
          </a:p>
          <a:p>
            <a:r>
              <a:rPr lang="en-US" sz="1400" dirty="0" smtClean="0">
                <a:solidFill>
                  <a:prstClr val="black"/>
                </a:solidFill>
              </a:rPr>
              <a:t>Company X</a:t>
            </a:r>
          </a:p>
          <a:p>
            <a:endParaRPr lang="en-US" sz="1400" dirty="0">
              <a:solidFill>
                <a:prstClr val="black"/>
              </a:solidFill>
            </a:endParaRPr>
          </a:p>
          <a:p>
            <a:endParaRPr lang="en-US" sz="1400" dirty="0" smtClean="0">
              <a:solidFill>
                <a:prstClr val="black"/>
              </a:solidFill>
            </a:endParaRPr>
          </a:p>
          <a:p>
            <a:endParaRPr lang="en-US" sz="1400" dirty="0">
              <a:solidFill>
                <a:prstClr val="black"/>
              </a:solidFill>
            </a:endParaRPr>
          </a:p>
          <a:p>
            <a:endParaRPr lang="en-US" sz="1400" dirty="0">
              <a:solidFill>
                <a:prstClr val="black"/>
              </a:solidFill>
            </a:endParaRPr>
          </a:p>
        </p:txBody>
      </p:sp>
      <p:sp>
        <p:nvSpPr>
          <p:cNvPr id="23" name="TextBox 22"/>
          <p:cNvSpPr txBox="1"/>
          <p:nvPr/>
        </p:nvSpPr>
        <p:spPr>
          <a:xfrm>
            <a:off x="1905000" y="5383649"/>
            <a:ext cx="1058411" cy="1169551"/>
          </a:xfrm>
          <a:prstGeom prst="rect">
            <a:avLst/>
          </a:prstGeom>
          <a:solidFill>
            <a:schemeClr val="tx2">
              <a:lumMod val="60000"/>
              <a:lumOff val="40000"/>
            </a:schemeClr>
          </a:solidFill>
          <a:ln>
            <a:solidFill>
              <a:schemeClr val="accent1"/>
            </a:solidFill>
          </a:ln>
        </p:spPr>
        <p:txBody>
          <a:bodyPr wrap="square" rtlCol="0">
            <a:spAutoFit/>
          </a:bodyPr>
          <a:lstStyle/>
          <a:p>
            <a:r>
              <a:rPr lang="en-US" sz="1400" dirty="0" smtClean="0">
                <a:solidFill>
                  <a:prstClr val="black"/>
                </a:solidFill>
              </a:rPr>
              <a:t>SEC 10-K</a:t>
            </a:r>
          </a:p>
          <a:p>
            <a:r>
              <a:rPr lang="en-US" sz="1400" dirty="0" smtClean="0">
                <a:solidFill>
                  <a:prstClr val="black"/>
                </a:solidFill>
              </a:rPr>
              <a:t>Company X</a:t>
            </a:r>
          </a:p>
          <a:p>
            <a:endParaRPr lang="en-US" sz="1400" dirty="0">
              <a:solidFill>
                <a:prstClr val="black"/>
              </a:solidFill>
            </a:endParaRPr>
          </a:p>
          <a:p>
            <a:endParaRPr lang="en-US" sz="1400" dirty="0" smtClean="0">
              <a:solidFill>
                <a:prstClr val="black"/>
              </a:solidFill>
            </a:endParaRPr>
          </a:p>
          <a:p>
            <a:endParaRPr lang="en-US" sz="1400" dirty="0">
              <a:solidFill>
                <a:prstClr val="black"/>
              </a:solidFill>
            </a:endParaRPr>
          </a:p>
        </p:txBody>
      </p:sp>
      <p:sp>
        <p:nvSpPr>
          <p:cNvPr id="15" name="TextBox 14"/>
          <p:cNvSpPr txBox="1"/>
          <p:nvPr/>
        </p:nvSpPr>
        <p:spPr>
          <a:xfrm>
            <a:off x="7171189" y="3680698"/>
            <a:ext cx="1058411" cy="1384995"/>
          </a:xfrm>
          <a:prstGeom prst="rect">
            <a:avLst/>
          </a:prstGeom>
          <a:solidFill>
            <a:schemeClr val="tx2">
              <a:lumMod val="60000"/>
              <a:lumOff val="40000"/>
            </a:schemeClr>
          </a:solidFill>
          <a:ln>
            <a:solidFill>
              <a:schemeClr val="accent1"/>
            </a:solidFill>
          </a:ln>
        </p:spPr>
        <p:txBody>
          <a:bodyPr wrap="square" rtlCol="0">
            <a:spAutoFit/>
          </a:bodyPr>
          <a:lstStyle/>
          <a:p>
            <a:r>
              <a:rPr lang="en-US" sz="1400" dirty="0" smtClean="0">
                <a:solidFill>
                  <a:prstClr val="black"/>
                </a:solidFill>
              </a:rPr>
              <a:t>SEC 10-K</a:t>
            </a:r>
          </a:p>
          <a:p>
            <a:r>
              <a:rPr lang="en-US" sz="1400" dirty="0" err="1" smtClean="0">
                <a:solidFill>
                  <a:prstClr val="black"/>
                </a:solidFill>
              </a:rPr>
              <a:t>Pharma</a:t>
            </a:r>
            <a:endParaRPr lang="en-US" sz="1400" dirty="0" smtClean="0">
              <a:solidFill>
                <a:prstClr val="black"/>
              </a:solidFill>
            </a:endParaRPr>
          </a:p>
          <a:p>
            <a:r>
              <a:rPr lang="en-US" sz="1400" dirty="0" smtClean="0">
                <a:solidFill>
                  <a:prstClr val="black"/>
                </a:solidFill>
              </a:rPr>
              <a:t>Company </a:t>
            </a:r>
            <a:r>
              <a:rPr lang="en-US" sz="1400" dirty="0">
                <a:solidFill>
                  <a:prstClr val="black"/>
                </a:solidFill>
              </a:rPr>
              <a:t>Y</a:t>
            </a:r>
            <a:endParaRPr lang="en-US" sz="1400" dirty="0" smtClean="0">
              <a:solidFill>
                <a:prstClr val="black"/>
              </a:solidFill>
            </a:endParaRPr>
          </a:p>
          <a:p>
            <a:endParaRPr lang="en-US" sz="1400" dirty="0" smtClean="0">
              <a:solidFill>
                <a:prstClr val="black"/>
              </a:solidFill>
            </a:endParaRPr>
          </a:p>
          <a:p>
            <a:endParaRPr lang="en-US" sz="1400" dirty="0">
              <a:solidFill>
                <a:prstClr val="black"/>
              </a:solidFill>
            </a:endParaRPr>
          </a:p>
          <a:p>
            <a:endParaRPr lang="en-US" sz="1400" dirty="0">
              <a:solidFill>
                <a:prstClr val="black"/>
              </a:solidFill>
            </a:endParaRPr>
          </a:p>
        </p:txBody>
      </p:sp>
      <p:sp>
        <p:nvSpPr>
          <p:cNvPr id="16" name="TextBox 15"/>
          <p:cNvSpPr txBox="1"/>
          <p:nvPr/>
        </p:nvSpPr>
        <p:spPr>
          <a:xfrm>
            <a:off x="2133599" y="5612249"/>
            <a:ext cx="1058411" cy="1169551"/>
          </a:xfrm>
          <a:prstGeom prst="rect">
            <a:avLst/>
          </a:prstGeom>
          <a:solidFill>
            <a:schemeClr val="bg1">
              <a:lumMod val="85000"/>
            </a:schemeClr>
          </a:solidFill>
          <a:ln>
            <a:solidFill>
              <a:schemeClr val="accent1"/>
            </a:solidFill>
          </a:ln>
        </p:spPr>
        <p:txBody>
          <a:bodyPr wrap="square" rtlCol="0">
            <a:spAutoFit/>
          </a:bodyPr>
          <a:lstStyle/>
          <a:p>
            <a:r>
              <a:rPr lang="en-US" sz="1400" dirty="0" smtClean="0">
                <a:solidFill>
                  <a:prstClr val="black"/>
                </a:solidFill>
              </a:rPr>
              <a:t>SEC 10-K</a:t>
            </a:r>
          </a:p>
          <a:p>
            <a:r>
              <a:rPr lang="en-US" sz="1400" dirty="0" smtClean="0">
                <a:solidFill>
                  <a:prstClr val="black"/>
                </a:solidFill>
              </a:rPr>
              <a:t>Company A</a:t>
            </a:r>
          </a:p>
          <a:p>
            <a:endParaRPr lang="en-US" sz="1400" dirty="0">
              <a:solidFill>
                <a:prstClr val="black"/>
              </a:solidFill>
            </a:endParaRPr>
          </a:p>
          <a:p>
            <a:endParaRPr lang="en-US" sz="1400" dirty="0" smtClean="0">
              <a:solidFill>
                <a:prstClr val="black"/>
              </a:solidFill>
            </a:endParaRPr>
          </a:p>
          <a:p>
            <a:endParaRPr lang="en-US" sz="1400" dirty="0">
              <a:solidFill>
                <a:prstClr val="black"/>
              </a:solidFill>
            </a:endParaRPr>
          </a:p>
        </p:txBody>
      </p:sp>
      <p:sp>
        <p:nvSpPr>
          <p:cNvPr id="24" name="Right Arrow 23"/>
          <p:cNvSpPr/>
          <p:nvPr/>
        </p:nvSpPr>
        <p:spPr>
          <a:xfrm>
            <a:off x="6248400" y="4019418"/>
            <a:ext cx="685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6795593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smtClean="0"/>
              <a:t>Решение</a:t>
            </a:r>
            <a:r>
              <a:rPr lang="en-US" dirty="0" smtClean="0"/>
              <a:t>: </a:t>
            </a:r>
            <a:r>
              <a:rPr lang="ru-RU" dirty="0" smtClean="0"/>
              <a:t>применить численные алгоритмы на</a:t>
            </a:r>
            <a:r>
              <a:rPr lang="en-US" dirty="0" smtClean="0"/>
              <a:t> Windows Azure</a:t>
            </a:r>
            <a:endParaRPr lang="en-US" dirty="0"/>
          </a:p>
        </p:txBody>
      </p:sp>
      <p:sp>
        <p:nvSpPr>
          <p:cNvPr id="3" name="Content Placeholder 2"/>
          <p:cNvSpPr>
            <a:spLocks noGrp="1"/>
          </p:cNvSpPr>
          <p:nvPr>
            <p:ph idx="1"/>
          </p:nvPr>
        </p:nvSpPr>
        <p:spPr/>
        <p:txBody>
          <a:bodyPr>
            <a:normAutofit fontScale="92500" lnSpcReduction="20000"/>
          </a:bodyPr>
          <a:lstStyle/>
          <a:p>
            <a:r>
              <a:rPr lang="ru-RU" dirty="0" smtClean="0"/>
              <a:t>Использовать </a:t>
            </a:r>
            <a:r>
              <a:rPr lang="en-US" dirty="0" smtClean="0"/>
              <a:t>MPI </a:t>
            </a:r>
            <a:r>
              <a:rPr lang="ru-RU" dirty="0" smtClean="0"/>
              <a:t>для предобработки</a:t>
            </a:r>
            <a:r>
              <a:rPr lang="en-US" dirty="0" smtClean="0"/>
              <a:t>:</a:t>
            </a:r>
          </a:p>
          <a:p>
            <a:pPr lvl="1"/>
            <a:r>
              <a:rPr lang="ru-RU" dirty="0" smtClean="0"/>
              <a:t>Обработать документы</a:t>
            </a:r>
            <a:endParaRPr lang="en-US" dirty="0" smtClean="0"/>
          </a:p>
          <a:p>
            <a:pPr lvl="1"/>
            <a:r>
              <a:rPr lang="ru-RU" dirty="0" smtClean="0"/>
              <a:t>Сравнить словари терминов и частоты слов</a:t>
            </a:r>
            <a:endParaRPr lang="en-US" dirty="0" smtClean="0"/>
          </a:p>
          <a:p>
            <a:pPr lvl="1"/>
            <a:endParaRPr lang="en-US" dirty="0"/>
          </a:p>
          <a:p>
            <a:r>
              <a:rPr lang="ru-RU" dirty="0" smtClean="0"/>
              <a:t>Использовать</a:t>
            </a:r>
            <a:r>
              <a:rPr lang="en-US" dirty="0" smtClean="0"/>
              <a:t> </a:t>
            </a:r>
            <a:r>
              <a:rPr lang="en-US" b="1" dirty="0" err="1" smtClean="0"/>
              <a:t>Microsoft.Numerics</a:t>
            </a:r>
            <a:r>
              <a:rPr lang="en-US" dirty="0"/>
              <a:t> </a:t>
            </a:r>
            <a:r>
              <a:rPr lang="ru-RU" dirty="0" smtClean="0"/>
              <a:t>для анализа</a:t>
            </a:r>
            <a:endParaRPr lang="en-US" dirty="0" smtClean="0"/>
          </a:p>
          <a:p>
            <a:pPr lvl="1"/>
            <a:r>
              <a:rPr lang="ru-RU" dirty="0" smtClean="0"/>
              <a:t>Формирование матрицы терминов на основе обработки словарей и документов</a:t>
            </a:r>
            <a:endParaRPr lang="en-US" dirty="0" smtClean="0"/>
          </a:p>
          <a:p>
            <a:pPr lvl="1"/>
            <a:r>
              <a:rPr lang="ru-RU" dirty="0" smtClean="0"/>
              <a:t>Применение </a:t>
            </a:r>
            <a:r>
              <a:rPr lang="en-US" dirty="0" smtClean="0"/>
              <a:t>svd </a:t>
            </a:r>
            <a:r>
              <a:rPr lang="ru-RU" dirty="0" smtClean="0"/>
              <a:t>разложения для понижения размерности матрицы.</a:t>
            </a:r>
          </a:p>
          <a:p>
            <a:pPr lvl="1"/>
            <a:r>
              <a:rPr lang="ru-RU" dirty="0" smtClean="0"/>
              <a:t>Сравнение корреляционных матриц для </a:t>
            </a:r>
            <a:r>
              <a:rPr lang="ru-RU" dirty="0" err="1" smtClean="0"/>
              <a:t>разых</a:t>
            </a:r>
            <a:r>
              <a:rPr lang="ru-RU" dirty="0" smtClean="0"/>
              <a:t> документов</a:t>
            </a:r>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204327638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Step 1: </a:t>
            </a:r>
            <a:r>
              <a:rPr lang="ru-RU" sz="2800" dirty="0" smtClean="0"/>
              <a:t>Загрузка документов в </a:t>
            </a:r>
            <a:r>
              <a:rPr lang="en-US" sz="2800" dirty="0" smtClean="0"/>
              <a:t>Azure Storage </a:t>
            </a:r>
            <a:r>
              <a:rPr lang="ru-RU" sz="2800" dirty="0" smtClean="0"/>
              <a:t>с использованием</a:t>
            </a:r>
            <a:r>
              <a:rPr lang="en-US" sz="2800" dirty="0" smtClean="0"/>
              <a:t> the Data Transfer Service</a:t>
            </a:r>
            <a:endParaRPr lang="en-US" sz="2800" dirty="0"/>
          </a:p>
        </p:txBody>
      </p:sp>
      <p:sp>
        <p:nvSpPr>
          <p:cNvPr id="4" name="TextBox 3"/>
          <p:cNvSpPr txBox="1"/>
          <p:nvPr/>
        </p:nvSpPr>
        <p:spPr>
          <a:xfrm>
            <a:off x="1075189" y="3269902"/>
            <a:ext cx="1058411" cy="1384995"/>
          </a:xfrm>
          <a:prstGeom prst="rect">
            <a:avLst/>
          </a:prstGeom>
          <a:solidFill>
            <a:schemeClr val="bg1">
              <a:lumMod val="85000"/>
            </a:schemeClr>
          </a:solidFill>
          <a:ln>
            <a:solidFill>
              <a:schemeClr val="accent1"/>
            </a:solidFill>
          </a:ln>
        </p:spPr>
        <p:txBody>
          <a:bodyPr wrap="square" rtlCol="0">
            <a:spAutoFit/>
          </a:bodyPr>
          <a:lstStyle/>
          <a:p>
            <a:r>
              <a:rPr lang="en-US" sz="1400" dirty="0" smtClean="0"/>
              <a:t>SEC 10-K</a:t>
            </a:r>
          </a:p>
          <a:p>
            <a:r>
              <a:rPr lang="en-US" sz="1400" dirty="0" smtClean="0"/>
              <a:t>Company X</a:t>
            </a:r>
          </a:p>
          <a:p>
            <a:endParaRPr lang="en-US" sz="1400" dirty="0"/>
          </a:p>
          <a:p>
            <a:endParaRPr lang="en-US" sz="1400" dirty="0" smtClean="0"/>
          </a:p>
          <a:p>
            <a:endParaRPr lang="en-US" sz="1400" dirty="0"/>
          </a:p>
          <a:p>
            <a:endParaRPr lang="en-US" sz="1400" dirty="0"/>
          </a:p>
        </p:txBody>
      </p:sp>
      <p:sp>
        <p:nvSpPr>
          <p:cNvPr id="5" name="TextBox 4"/>
          <p:cNvSpPr txBox="1"/>
          <p:nvPr/>
        </p:nvSpPr>
        <p:spPr>
          <a:xfrm>
            <a:off x="1371600" y="3574702"/>
            <a:ext cx="1058411" cy="1384995"/>
          </a:xfrm>
          <a:prstGeom prst="rect">
            <a:avLst/>
          </a:prstGeom>
          <a:solidFill>
            <a:schemeClr val="tx2">
              <a:lumMod val="20000"/>
              <a:lumOff val="80000"/>
            </a:schemeClr>
          </a:solidFill>
          <a:ln>
            <a:solidFill>
              <a:schemeClr val="accent1"/>
            </a:solidFill>
          </a:ln>
        </p:spPr>
        <p:txBody>
          <a:bodyPr wrap="square" rtlCol="0">
            <a:spAutoFit/>
          </a:bodyPr>
          <a:lstStyle/>
          <a:p>
            <a:r>
              <a:rPr lang="en-US" sz="1400" dirty="0" smtClean="0"/>
              <a:t>SEC 10-K</a:t>
            </a:r>
          </a:p>
          <a:p>
            <a:r>
              <a:rPr lang="en-US" sz="1400" dirty="0" smtClean="0"/>
              <a:t>Company X</a:t>
            </a:r>
          </a:p>
          <a:p>
            <a:endParaRPr lang="en-US" sz="1400" dirty="0"/>
          </a:p>
          <a:p>
            <a:endParaRPr lang="en-US" sz="1400" dirty="0" smtClean="0"/>
          </a:p>
          <a:p>
            <a:endParaRPr lang="en-US" sz="1400" dirty="0"/>
          </a:p>
          <a:p>
            <a:endParaRPr lang="en-US" sz="1400" dirty="0"/>
          </a:p>
        </p:txBody>
      </p:sp>
      <p:sp>
        <p:nvSpPr>
          <p:cNvPr id="6" name="TextBox 5"/>
          <p:cNvSpPr txBox="1"/>
          <p:nvPr/>
        </p:nvSpPr>
        <p:spPr>
          <a:xfrm>
            <a:off x="1604394" y="3879502"/>
            <a:ext cx="1058411" cy="1384995"/>
          </a:xfrm>
          <a:prstGeom prst="rect">
            <a:avLst/>
          </a:prstGeom>
          <a:solidFill>
            <a:schemeClr val="bg1">
              <a:lumMod val="85000"/>
            </a:schemeClr>
          </a:solidFill>
          <a:ln>
            <a:solidFill>
              <a:schemeClr val="accent1"/>
            </a:solidFill>
          </a:ln>
        </p:spPr>
        <p:txBody>
          <a:bodyPr wrap="square" rtlCol="0">
            <a:spAutoFit/>
          </a:bodyPr>
          <a:lstStyle/>
          <a:p>
            <a:r>
              <a:rPr lang="en-US" sz="1400" dirty="0" smtClean="0"/>
              <a:t>SEC 10-K</a:t>
            </a:r>
          </a:p>
          <a:p>
            <a:r>
              <a:rPr lang="en-US" sz="1400" dirty="0" smtClean="0"/>
              <a:t>Company X</a:t>
            </a:r>
          </a:p>
          <a:p>
            <a:endParaRPr lang="en-US" sz="1400" dirty="0"/>
          </a:p>
          <a:p>
            <a:endParaRPr lang="en-US" sz="1400" dirty="0" smtClean="0"/>
          </a:p>
          <a:p>
            <a:endParaRPr lang="en-US" sz="1400" dirty="0"/>
          </a:p>
          <a:p>
            <a:endParaRPr lang="en-US" sz="1400" dirty="0"/>
          </a:p>
        </p:txBody>
      </p:sp>
      <p:sp>
        <p:nvSpPr>
          <p:cNvPr id="8" name="Right Arrow 7"/>
          <p:cNvSpPr/>
          <p:nvPr/>
        </p:nvSpPr>
        <p:spPr>
          <a:xfrm rot="19752957">
            <a:off x="3276600" y="372008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905000" y="4108102"/>
            <a:ext cx="1058411" cy="1384995"/>
          </a:xfrm>
          <a:prstGeom prst="rect">
            <a:avLst/>
          </a:prstGeom>
          <a:solidFill>
            <a:schemeClr val="tx2">
              <a:lumMod val="60000"/>
              <a:lumOff val="40000"/>
            </a:schemeClr>
          </a:solidFill>
          <a:ln>
            <a:solidFill>
              <a:schemeClr val="accent1"/>
            </a:solidFill>
          </a:ln>
        </p:spPr>
        <p:txBody>
          <a:bodyPr wrap="square" rtlCol="0">
            <a:spAutoFit/>
          </a:bodyPr>
          <a:lstStyle/>
          <a:p>
            <a:r>
              <a:rPr lang="en-US" sz="1400" dirty="0" smtClean="0"/>
              <a:t>SEC 10-K</a:t>
            </a:r>
          </a:p>
          <a:p>
            <a:r>
              <a:rPr lang="en-US" sz="1400" dirty="0" smtClean="0"/>
              <a:t>Company X</a:t>
            </a:r>
          </a:p>
          <a:p>
            <a:endParaRPr lang="en-US" sz="1400" dirty="0"/>
          </a:p>
          <a:p>
            <a:endParaRPr lang="en-US" sz="1400" dirty="0" smtClean="0"/>
          </a:p>
          <a:p>
            <a:endParaRPr lang="en-US" sz="1400" dirty="0"/>
          </a:p>
          <a:p>
            <a:endParaRPr lang="en-US" sz="1400" dirty="0"/>
          </a:p>
        </p:txBody>
      </p:sp>
      <p:sp>
        <p:nvSpPr>
          <p:cNvPr id="10" name="TextBox 9"/>
          <p:cNvSpPr txBox="1"/>
          <p:nvPr/>
        </p:nvSpPr>
        <p:spPr>
          <a:xfrm>
            <a:off x="2133599" y="4412902"/>
            <a:ext cx="1058411" cy="1169551"/>
          </a:xfrm>
          <a:prstGeom prst="rect">
            <a:avLst/>
          </a:prstGeom>
          <a:solidFill>
            <a:schemeClr val="bg1">
              <a:lumMod val="85000"/>
            </a:schemeClr>
          </a:solidFill>
          <a:ln>
            <a:solidFill>
              <a:schemeClr val="accent1"/>
            </a:solidFill>
          </a:ln>
        </p:spPr>
        <p:txBody>
          <a:bodyPr wrap="square" rtlCol="0">
            <a:spAutoFit/>
          </a:bodyPr>
          <a:lstStyle/>
          <a:p>
            <a:r>
              <a:rPr lang="en-US" sz="1400" dirty="0" smtClean="0"/>
              <a:t>SEC 10-K</a:t>
            </a:r>
          </a:p>
          <a:p>
            <a:r>
              <a:rPr lang="en-US" sz="1400" dirty="0" smtClean="0"/>
              <a:t>Company A</a:t>
            </a:r>
          </a:p>
          <a:p>
            <a:endParaRPr lang="en-US" sz="1400" dirty="0"/>
          </a:p>
          <a:p>
            <a:endParaRPr lang="en-US" sz="1400" dirty="0" smtClean="0"/>
          </a:p>
          <a:p>
            <a:endParaRPr lang="en-US" sz="1400" dirty="0"/>
          </a:p>
        </p:txBody>
      </p:sp>
      <p:sp>
        <p:nvSpPr>
          <p:cNvPr id="11" name="Cloud 10"/>
          <p:cNvSpPr/>
          <p:nvPr/>
        </p:nvSpPr>
        <p:spPr>
          <a:xfrm>
            <a:off x="4284932" y="2491823"/>
            <a:ext cx="2133600" cy="160689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Windows Azure</a:t>
            </a:r>
            <a:endParaRPr lang="en-US" sz="2400" dirty="0"/>
          </a:p>
        </p:txBody>
      </p:sp>
    </p:spTree>
    <p:extLst>
      <p:ext uri="{BB962C8B-B14F-4D97-AF65-F5344CB8AC3E}">
        <p14:creationId xmlns:p14="http://schemas.microsoft.com/office/powerpoint/2010/main" val="8549187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2"/>
          <p:cNvSpPr>
            <a:spLocks noGrp="1"/>
          </p:cNvSpPr>
          <p:nvPr>
            <p:ph type="sldNum" sz="quarter" idx="12"/>
          </p:nvPr>
        </p:nvSpPr>
        <p:spPr>
          <a:xfrm>
            <a:off x="6553200" y="6356350"/>
            <a:ext cx="2133600" cy="365125"/>
          </a:xfrm>
        </p:spPr>
        <p:txBody>
          <a:bodyPr/>
          <a:lstStyle/>
          <a:p>
            <a:fld id="{CC3BEB6C-29AB-40AB-B172-5D4BC4D7E876}" type="slidenum">
              <a:rPr lang="en-US"/>
              <a:pPr/>
              <a:t>5</a:t>
            </a:fld>
            <a:endParaRPr lang="en-US"/>
          </a:p>
        </p:txBody>
      </p:sp>
      <p:sp>
        <p:nvSpPr>
          <p:cNvPr id="7" name="Rectangle 1026"/>
          <p:cNvSpPr>
            <a:spLocks noGrp="1" noChangeArrowheads="1"/>
          </p:cNvSpPr>
          <p:nvPr>
            <p:ph type="title"/>
          </p:nvPr>
        </p:nvSpPr>
        <p:spPr>
          <a:xfrm>
            <a:off x="1841500" y="25400"/>
            <a:ext cx="5526088" cy="1143000"/>
          </a:xfrm>
          <a:noFill/>
          <a:extLst>
            <a:ext uri="{909E8E84-426E-40dd-AFC4-6F175D3DCCD1}">
              <a14:hiddenFill xmlns:a14="http://schemas.microsoft.com/office/drawing/2010/main">
                <a:solidFill>
                  <a:schemeClr val="bg1"/>
                </a:solidFill>
              </a14:hiddenFill>
            </a:ext>
          </a:extLst>
        </p:spPr>
        <p:txBody>
          <a:bodyPr/>
          <a:lstStyle/>
          <a:p>
            <a:r>
              <a:rPr lang="ru-RU" sz="4000" dirty="0" smtClean="0">
                <a:solidFill>
                  <a:schemeClr val="tx1"/>
                </a:solidFill>
              </a:rPr>
              <a:t>Цикл </a:t>
            </a:r>
            <a:r>
              <a:rPr lang="ru-RU" sz="4000" dirty="0" err="1" smtClean="0">
                <a:solidFill>
                  <a:schemeClr val="tx1"/>
                </a:solidFill>
              </a:rPr>
              <a:t>Бойда</a:t>
            </a:r>
            <a:endParaRPr lang="en-US" sz="2400" dirty="0">
              <a:solidFill>
                <a:schemeClr val="tx1"/>
              </a:solidFill>
            </a:endParaRPr>
          </a:p>
        </p:txBody>
      </p:sp>
      <p:sp>
        <p:nvSpPr>
          <p:cNvPr id="8" name="Text Box 1027"/>
          <p:cNvSpPr txBox="1">
            <a:spLocks noChangeArrowheads="1"/>
          </p:cNvSpPr>
          <p:nvPr/>
        </p:nvSpPr>
        <p:spPr bwMode="auto">
          <a:xfrm>
            <a:off x="685800" y="4965700"/>
            <a:ext cx="7837488" cy="1492716"/>
          </a:xfrm>
          <a:prstGeom prst="rect">
            <a:avLst/>
          </a:prstGeom>
          <a:solidFill>
            <a:schemeClr val="bg1"/>
          </a:solidFill>
          <a:ln w="9525">
            <a:solidFill>
              <a:schemeClr val="bg1"/>
            </a:solidFill>
            <a:miter lim="800000"/>
            <a:headEnd/>
            <a:tailEnd/>
          </a:ln>
          <a:effectLst>
            <a:outerShdw dist="107763" dir="2700000" algn="ctr" rotWithShape="0">
              <a:schemeClr val="bg2"/>
            </a:outerShdw>
          </a:effectLst>
        </p:spPr>
        <p:txBody>
          <a:bodyPr>
            <a:spAutoFit/>
          </a:bodyPr>
          <a:lstStyle/>
          <a:p>
            <a:pPr>
              <a:spcBef>
                <a:spcPct val="50000"/>
              </a:spcBef>
            </a:pPr>
            <a:r>
              <a:rPr lang="ru-RU" sz="1300" dirty="0" smtClean="0">
                <a:latin typeface="Berlin Sans FB" pitchFamily="34" charset="0"/>
              </a:rPr>
              <a:t>Замете как ориентация влияют на наблюдения, решения и действия и все это влияет через обратную связь на следующие итерации наблюдения позволяя новым феноменам попадать в поле зрения системы</a:t>
            </a:r>
            <a:r>
              <a:rPr lang="en-US" sz="1300" dirty="0" smtClean="0">
                <a:latin typeface="Berlin Sans FB" pitchFamily="34" charset="0"/>
              </a:rPr>
              <a:t>.</a:t>
            </a:r>
            <a:endParaRPr lang="en-US" sz="1300" dirty="0">
              <a:latin typeface="Berlin Sans FB" pitchFamily="34" charset="0"/>
            </a:endParaRPr>
          </a:p>
          <a:p>
            <a:pPr>
              <a:spcBef>
                <a:spcPct val="50000"/>
              </a:spcBef>
            </a:pPr>
            <a:r>
              <a:rPr lang="ru-RU" sz="1300" dirty="0" smtClean="0">
                <a:latin typeface="Berlin Sans FB" pitchFamily="34" charset="0"/>
              </a:rPr>
              <a:t>Также отметьте как весь цикл является непрекращающейся многосторонней неявной многосвязной процессом ориентации, фокусировки, корреляции и фильтрации</a:t>
            </a:r>
            <a:r>
              <a:rPr lang="en-US" sz="1300" dirty="0" smtClean="0">
                <a:latin typeface="Berlin Sans FB" pitchFamily="34" charset="0"/>
              </a:rPr>
              <a:t>.</a:t>
            </a:r>
            <a:endParaRPr lang="en-US" sz="1300" dirty="0">
              <a:latin typeface="Berlin Sans FB" pitchFamily="34" charset="0"/>
            </a:endParaRPr>
          </a:p>
          <a:p>
            <a:pPr algn="r">
              <a:spcBef>
                <a:spcPct val="50000"/>
              </a:spcBef>
            </a:pPr>
            <a:r>
              <a:rPr lang="en-US" sz="1300" dirty="0">
                <a:latin typeface="Berlin Sans FB" pitchFamily="34" charset="0"/>
              </a:rPr>
              <a:t>From </a:t>
            </a:r>
            <a:r>
              <a:rPr lang="en-US" sz="1300" dirty="0">
                <a:latin typeface="Times New Roman"/>
              </a:rPr>
              <a:t>“</a:t>
            </a:r>
            <a:r>
              <a:rPr lang="en-US" sz="1300" dirty="0">
                <a:latin typeface="Berlin Sans FB" pitchFamily="34" charset="0"/>
              </a:rPr>
              <a:t>The Essence of Winning and Losing,</a:t>
            </a:r>
            <a:r>
              <a:rPr lang="en-US" sz="1300" dirty="0">
                <a:latin typeface="Times New Roman"/>
              </a:rPr>
              <a:t>”</a:t>
            </a:r>
            <a:r>
              <a:rPr lang="en-US" sz="1300" dirty="0">
                <a:latin typeface="Berlin Sans FB" pitchFamily="34" charset="0"/>
              </a:rPr>
              <a:t> John R. Boyd, January 1996.</a:t>
            </a:r>
          </a:p>
        </p:txBody>
      </p:sp>
      <p:sp>
        <p:nvSpPr>
          <p:cNvPr id="9" name="Freeform 1029"/>
          <p:cNvSpPr>
            <a:spLocks/>
          </p:cNvSpPr>
          <p:nvPr/>
        </p:nvSpPr>
        <p:spPr bwMode="auto">
          <a:xfrm>
            <a:off x="1736725" y="2084388"/>
            <a:ext cx="1231900" cy="369887"/>
          </a:xfrm>
          <a:custGeom>
            <a:avLst/>
            <a:gdLst>
              <a:gd name="T0" fmla="*/ 785 w 785"/>
              <a:gd name="T1" fmla="*/ 0 h 239"/>
              <a:gd name="T2" fmla="*/ 0 w 785"/>
              <a:gd name="T3" fmla="*/ 0 h 239"/>
              <a:gd name="T4" fmla="*/ 0 w 785"/>
              <a:gd name="T5" fmla="*/ 239 h 239"/>
            </a:gdLst>
            <a:ahLst/>
            <a:cxnLst>
              <a:cxn ang="0">
                <a:pos x="T0" y="T1"/>
              </a:cxn>
              <a:cxn ang="0">
                <a:pos x="T2" y="T3"/>
              </a:cxn>
              <a:cxn ang="0">
                <a:pos x="T4" y="T5"/>
              </a:cxn>
            </a:cxnLst>
            <a:rect l="0" t="0" r="r" b="b"/>
            <a:pathLst>
              <a:path w="785" h="239">
                <a:moveTo>
                  <a:pt x="785" y="0"/>
                </a:moveTo>
                <a:lnTo>
                  <a:pt x="0" y="0"/>
                </a:lnTo>
                <a:lnTo>
                  <a:pt x="0" y="239"/>
                </a:ln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31"/>
          <p:cNvSpPr>
            <a:spLocks noChangeShapeType="1"/>
          </p:cNvSpPr>
          <p:nvPr/>
        </p:nvSpPr>
        <p:spPr bwMode="auto">
          <a:xfrm>
            <a:off x="4676775" y="2944813"/>
            <a:ext cx="64293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Oval 1032"/>
          <p:cNvSpPr>
            <a:spLocks noChangeArrowheads="1"/>
          </p:cNvSpPr>
          <p:nvPr/>
        </p:nvSpPr>
        <p:spPr bwMode="auto">
          <a:xfrm>
            <a:off x="1225550" y="2476500"/>
            <a:ext cx="1068388" cy="8302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ru-RU" sz="1400" dirty="0" smtClean="0"/>
              <a:t>Наблюдения</a:t>
            </a:r>
            <a:endParaRPr lang="en-US" sz="1400" dirty="0"/>
          </a:p>
        </p:txBody>
      </p:sp>
      <p:sp>
        <p:nvSpPr>
          <p:cNvPr id="13" name="AutoShape 1033"/>
          <p:cNvSpPr>
            <a:spLocks noChangeArrowheads="1"/>
          </p:cNvSpPr>
          <p:nvPr/>
        </p:nvSpPr>
        <p:spPr bwMode="auto">
          <a:xfrm>
            <a:off x="5318125" y="2546350"/>
            <a:ext cx="1616075" cy="795338"/>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ru-RU" sz="1400" dirty="0" smtClean="0"/>
              <a:t>Решения</a:t>
            </a:r>
            <a:r>
              <a:rPr lang="en-US" sz="1400" dirty="0"/>
              <a:t/>
            </a:r>
            <a:br>
              <a:rPr lang="en-US" sz="1400" dirty="0"/>
            </a:br>
            <a:r>
              <a:rPr lang="en-US" sz="1400" dirty="0" smtClean="0"/>
              <a:t>(</a:t>
            </a:r>
            <a:r>
              <a:rPr lang="ru-RU" sz="1400" dirty="0" smtClean="0"/>
              <a:t>Гипотезы</a:t>
            </a:r>
            <a:r>
              <a:rPr lang="en-US" sz="1400" dirty="0" smtClean="0"/>
              <a:t>)</a:t>
            </a:r>
            <a:endParaRPr lang="en-US" sz="1400" dirty="0"/>
          </a:p>
        </p:txBody>
      </p:sp>
      <p:sp>
        <p:nvSpPr>
          <p:cNvPr id="14" name="Rectangle 1034"/>
          <p:cNvSpPr>
            <a:spLocks noChangeArrowheads="1"/>
          </p:cNvSpPr>
          <p:nvPr/>
        </p:nvSpPr>
        <p:spPr bwMode="auto">
          <a:xfrm>
            <a:off x="7597775" y="2641600"/>
            <a:ext cx="808038" cy="63023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ru-RU" sz="1600" dirty="0" smtClean="0"/>
              <a:t>Действие</a:t>
            </a:r>
            <a:r>
              <a:rPr lang="en-US" sz="1600" dirty="0"/>
              <a:t/>
            </a:r>
            <a:br>
              <a:rPr lang="en-US" sz="1600" dirty="0"/>
            </a:br>
            <a:r>
              <a:rPr lang="en-US" sz="1600" dirty="0" smtClean="0"/>
              <a:t>(</a:t>
            </a:r>
            <a:r>
              <a:rPr lang="ru-RU" sz="1600" dirty="0" smtClean="0"/>
              <a:t>тест</a:t>
            </a:r>
            <a:r>
              <a:rPr lang="en-US" sz="1600" dirty="0" smtClean="0"/>
              <a:t>)</a:t>
            </a:r>
            <a:endParaRPr lang="en-US" sz="1600" dirty="0"/>
          </a:p>
        </p:txBody>
      </p:sp>
      <p:sp>
        <p:nvSpPr>
          <p:cNvPr id="15" name="AutoShape 1035"/>
          <p:cNvSpPr>
            <a:spLocks noChangeArrowheads="1"/>
          </p:cNvSpPr>
          <p:nvPr/>
        </p:nvSpPr>
        <p:spPr bwMode="auto">
          <a:xfrm>
            <a:off x="2801938" y="2001838"/>
            <a:ext cx="1900237" cy="1911350"/>
          </a:xfrm>
          <a:prstGeom prst="octagon">
            <a:avLst>
              <a:gd name="adj" fmla="val 9273"/>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16" name="Oval 1036"/>
          <p:cNvSpPr>
            <a:spLocks noChangeArrowheads="1"/>
          </p:cNvSpPr>
          <p:nvPr/>
        </p:nvSpPr>
        <p:spPr bwMode="auto">
          <a:xfrm>
            <a:off x="2817813" y="2014538"/>
            <a:ext cx="1863725" cy="18764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1037"/>
          <p:cNvSpPr>
            <a:spLocks noChangeArrowheads="1"/>
          </p:cNvSpPr>
          <p:nvPr/>
        </p:nvSpPr>
        <p:spPr bwMode="auto">
          <a:xfrm>
            <a:off x="3370263" y="2065338"/>
            <a:ext cx="600075" cy="35718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ru-RU" sz="900" dirty="0" smtClean="0"/>
              <a:t>Культ .</a:t>
            </a:r>
          </a:p>
          <a:p>
            <a:pPr algn="ctr"/>
            <a:r>
              <a:rPr lang="ru-RU" sz="900" dirty="0" smtClean="0"/>
              <a:t>традиции</a:t>
            </a:r>
            <a:endParaRPr lang="en-US" sz="900" dirty="0"/>
          </a:p>
        </p:txBody>
      </p:sp>
      <p:sp>
        <p:nvSpPr>
          <p:cNvPr id="18" name="Oval 1038"/>
          <p:cNvSpPr>
            <a:spLocks noChangeArrowheads="1"/>
          </p:cNvSpPr>
          <p:nvPr/>
        </p:nvSpPr>
        <p:spPr bwMode="auto">
          <a:xfrm>
            <a:off x="2894013" y="2541588"/>
            <a:ext cx="600075" cy="35718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ru-RU" sz="1000" dirty="0" smtClean="0"/>
              <a:t>наследие</a:t>
            </a:r>
            <a:endParaRPr lang="en-US" sz="1000" dirty="0"/>
          </a:p>
        </p:txBody>
      </p:sp>
      <p:sp>
        <p:nvSpPr>
          <p:cNvPr id="19" name="Oval 1039"/>
          <p:cNvSpPr>
            <a:spLocks noChangeArrowheads="1"/>
          </p:cNvSpPr>
          <p:nvPr/>
        </p:nvSpPr>
        <p:spPr bwMode="auto">
          <a:xfrm>
            <a:off x="2976563" y="3209925"/>
            <a:ext cx="652462" cy="4032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ru-RU" sz="900" dirty="0" smtClean="0"/>
              <a:t>Новая </a:t>
            </a:r>
          </a:p>
          <a:p>
            <a:pPr algn="ctr"/>
            <a:r>
              <a:rPr lang="ru-RU" sz="900" dirty="0" smtClean="0"/>
              <a:t>информация</a:t>
            </a:r>
            <a:endParaRPr lang="en-US" sz="900" dirty="0"/>
          </a:p>
        </p:txBody>
      </p:sp>
      <p:sp>
        <p:nvSpPr>
          <p:cNvPr id="20" name="Oval 1040"/>
          <p:cNvSpPr>
            <a:spLocks noChangeArrowheads="1"/>
          </p:cNvSpPr>
          <p:nvPr/>
        </p:nvSpPr>
        <p:spPr bwMode="auto">
          <a:xfrm>
            <a:off x="3787775" y="3317875"/>
            <a:ext cx="635000" cy="4095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ru-RU" sz="900" dirty="0" smtClean="0"/>
              <a:t>Прошлый</a:t>
            </a:r>
          </a:p>
          <a:p>
            <a:pPr algn="ctr"/>
            <a:r>
              <a:rPr lang="ru-RU" sz="900" dirty="0" smtClean="0"/>
              <a:t>опыт</a:t>
            </a:r>
            <a:endParaRPr lang="en-US" sz="900" dirty="0"/>
          </a:p>
        </p:txBody>
      </p:sp>
      <p:sp>
        <p:nvSpPr>
          <p:cNvPr id="21" name="Freeform 1041"/>
          <p:cNvSpPr>
            <a:spLocks/>
          </p:cNvSpPr>
          <p:nvPr/>
        </p:nvSpPr>
        <p:spPr bwMode="auto">
          <a:xfrm>
            <a:off x="3884613" y="2560638"/>
            <a:ext cx="762000" cy="609600"/>
          </a:xfrm>
          <a:custGeom>
            <a:avLst/>
            <a:gdLst>
              <a:gd name="T0" fmla="*/ 180 w 423"/>
              <a:gd name="T1" fmla="*/ 0 h 342"/>
              <a:gd name="T2" fmla="*/ 42 w 423"/>
              <a:gd name="T3" fmla="*/ 36 h 342"/>
              <a:gd name="T4" fmla="*/ 18 w 423"/>
              <a:gd name="T5" fmla="*/ 93 h 342"/>
              <a:gd name="T6" fmla="*/ 0 w 423"/>
              <a:gd name="T7" fmla="*/ 153 h 342"/>
              <a:gd name="T8" fmla="*/ 42 w 423"/>
              <a:gd name="T9" fmla="*/ 246 h 342"/>
              <a:gd name="T10" fmla="*/ 192 w 423"/>
              <a:gd name="T11" fmla="*/ 342 h 342"/>
              <a:gd name="T12" fmla="*/ 315 w 423"/>
              <a:gd name="T13" fmla="*/ 321 h 342"/>
              <a:gd name="T14" fmla="*/ 423 w 423"/>
              <a:gd name="T15" fmla="*/ 201 h 342"/>
              <a:gd name="T16" fmla="*/ 378 w 423"/>
              <a:gd name="T17" fmla="*/ 39 h 342"/>
              <a:gd name="T18" fmla="*/ 180 w 423"/>
              <a:gd name="T1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342">
                <a:moveTo>
                  <a:pt x="180" y="0"/>
                </a:moveTo>
                <a:lnTo>
                  <a:pt x="42" y="36"/>
                </a:lnTo>
                <a:lnTo>
                  <a:pt x="18" y="93"/>
                </a:lnTo>
                <a:lnTo>
                  <a:pt x="0" y="153"/>
                </a:lnTo>
                <a:lnTo>
                  <a:pt x="42" y="246"/>
                </a:lnTo>
                <a:lnTo>
                  <a:pt x="192" y="342"/>
                </a:lnTo>
                <a:lnTo>
                  <a:pt x="315" y="321"/>
                </a:lnTo>
                <a:lnTo>
                  <a:pt x="423" y="201"/>
                </a:lnTo>
                <a:lnTo>
                  <a:pt x="378" y="39"/>
                </a:lnTo>
                <a:lnTo>
                  <a:pt x="180" y="0"/>
                </a:lnTo>
                <a:close/>
              </a:path>
            </a:pathLst>
          </a:custGeom>
          <a:solidFill>
            <a:schemeClr val="bg1"/>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1042"/>
          <p:cNvSpPr txBox="1">
            <a:spLocks noChangeArrowheads="1"/>
          </p:cNvSpPr>
          <p:nvPr/>
        </p:nvSpPr>
        <p:spPr bwMode="auto">
          <a:xfrm>
            <a:off x="3894138" y="2627313"/>
            <a:ext cx="88582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sz="1000" dirty="0" smtClean="0"/>
              <a:t>Анализ и </a:t>
            </a:r>
            <a:endParaRPr lang="ru-RU" sz="1000" dirty="0"/>
          </a:p>
          <a:p>
            <a:pPr>
              <a:spcBef>
                <a:spcPct val="50000"/>
              </a:spcBef>
            </a:pPr>
            <a:r>
              <a:rPr lang="ru-RU" sz="1000" dirty="0" smtClean="0"/>
              <a:t>синтез</a:t>
            </a:r>
            <a:endParaRPr lang="en-US" sz="1000" dirty="0"/>
          </a:p>
        </p:txBody>
      </p:sp>
      <p:sp>
        <p:nvSpPr>
          <p:cNvPr id="23" name="Line 1043"/>
          <p:cNvSpPr>
            <a:spLocks noChangeShapeType="1"/>
          </p:cNvSpPr>
          <p:nvPr/>
        </p:nvSpPr>
        <p:spPr bwMode="auto">
          <a:xfrm flipV="1">
            <a:off x="3317875" y="2389188"/>
            <a:ext cx="133350" cy="147637"/>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044"/>
          <p:cNvSpPr>
            <a:spLocks noChangeShapeType="1"/>
          </p:cNvSpPr>
          <p:nvPr/>
        </p:nvSpPr>
        <p:spPr bwMode="auto">
          <a:xfrm>
            <a:off x="3189288" y="2917825"/>
            <a:ext cx="23812" cy="304800"/>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045"/>
          <p:cNvSpPr>
            <a:spLocks noChangeShapeType="1"/>
          </p:cNvSpPr>
          <p:nvPr/>
        </p:nvSpPr>
        <p:spPr bwMode="auto">
          <a:xfrm>
            <a:off x="3594100" y="3498850"/>
            <a:ext cx="196850" cy="42863"/>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046"/>
          <p:cNvSpPr>
            <a:spLocks noChangeShapeType="1"/>
          </p:cNvSpPr>
          <p:nvPr/>
        </p:nvSpPr>
        <p:spPr bwMode="auto">
          <a:xfrm flipV="1">
            <a:off x="4041775" y="3103563"/>
            <a:ext cx="71438" cy="209550"/>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1047"/>
          <p:cNvSpPr>
            <a:spLocks noChangeShapeType="1"/>
          </p:cNvSpPr>
          <p:nvPr/>
        </p:nvSpPr>
        <p:spPr bwMode="auto">
          <a:xfrm flipH="1" flipV="1">
            <a:off x="3908425" y="2398713"/>
            <a:ext cx="123825" cy="147637"/>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1048"/>
          <p:cNvSpPr>
            <a:spLocks noChangeShapeType="1"/>
          </p:cNvSpPr>
          <p:nvPr/>
        </p:nvSpPr>
        <p:spPr bwMode="auto">
          <a:xfrm flipH="1" flipV="1">
            <a:off x="3527425" y="2703513"/>
            <a:ext cx="352425" cy="19050"/>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049"/>
          <p:cNvSpPr>
            <a:spLocks noChangeShapeType="1"/>
          </p:cNvSpPr>
          <p:nvPr/>
        </p:nvSpPr>
        <p:spPr bwMode="auto">
          <a:xfrm flipH="1">
            <a:off x="3541713" y="2946400"/>
            <a:ext cx="352425" cy="295275"/>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050"/>
          <p:cNvSpPr>
            <a:spLocks noChangeShapeType="1"/>
          </p:cNvSpPr>
          <p:nvPr/>
        </p:nvSpPr>
        <p:spPr bwMode="auto">
          <a:xfrm flipV="1">
            <a:off x="3413125" y="2455863"/>
            <a:ext cx="271463" cy="762000"/>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051"/>
          <p:cNvSpPr>
            <a:spLocks noChangeShapeType="1"/>
          </p:cNvSpPr>
          <p:nvPr/>
        </p:nvSpPr>
        <p:spPr bwMode="auto">
          <a:xfrm>
            <a:off x="3732213" y="2460625"/>
            <a:ext cx="204787" cy="857250"/>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052"/>
          <p:cNvSpPr>
            <a:spLocks noChangeShapeType="1"/>
          </p:cNvSpPr>
          <p:nvPr/>
        </p:nvSpPr>
        <p:spPr bwMode="auto">
          <a:xfrm>
            <a:off x="3465513" y="2851150"/>
            <a:ext cx="428625" cy="485775"/>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54"/>
          <p:cNvSpPr>
            <a:spLocks noChangeShapeType="1"/>
          </p:cNvSpPr>
          <p:nvPr/>
        </p:nvSpPr>
        <p:spPr bwMode="auto">
          <a:xfrm flipV="1">
            <a:off x="2297113" y="2895600"/>
            <a:ext cx="557212" cy="317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056"/>
          <p:cNvSpPr>
            <a:spLocks noChangeShapeType="1"/>
          </p:cNvSpPr>
          <p:nvPr/>
        </p:nvSpPr>
        <p:spPr bwMode="auto">
          <a:xfrm>
            <a:off x="6938963" y="2943225"/>
            <a:ext cx="64293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Freeform 1057"/>
          <p:cNvSpPr>
            <a:spLocks/>
          </p:cNvSpPr>
          <p:nvPr/>
        </p:nvSpPr>
        <p:spPr bwMode="auto">
          <a:xfrm>
            <a:off x="4605338" y="2084388"/>
            <a:ext cx="3384550" cy="546100"/>
          </a:xfrm>
          <a:custGeom>
            <a:avLst/>
            <a:gdLst>
              <a:gd name="T0" fmla="*/ 0 w 2072"/>
              <a:gd name="T1" fmla="*/ 0 h 344"/>
              <a:gd name="T2" fmla="*/ 2072 w 2072"/>
              <a:gd name="T3" fmla="*/ 0 h 344"/>
              <a:gd name="T4" fmla="*/ 2072 w 2072"/>
              <a:gd name="T5" fmla="*/ 344 h 344"/>
            </a:gdLst>
            <a:ahLst/>
            <a:cxnLst>
              <a:cxn ang="0">
                <a:pos x="T0" y="T1"/>
              </a:cxn>
              <a:cxn ang="0">
                <a:pos x="T2" y="T3"/>
              </a:cxn>
              <a:cxn ang="0">
                <a:pos x="T4" y="T5"/>
              </a:cxn>
            </a:cxnLst>
            <a:rect l="0" t="0" r="r" b="b"/>
            <a:pathLst>
              <a:path w="2072" h="344">
                <a:moveTo>
                  <a:pt x="0" y="0"/>
                </a:moveTo>
                <a:lnTo>
                  <a:pt x="2072" y="0"/>
                </a:lnTo>
                <a:lnTo>
                  <a:pt x="2072" y="344"/>
                </a:ln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Text Box 1058"/>
          <p:cNvSpPr txBox="1">
            <a:spLocks noChangeArrowheads="1"/>
          </p:cNvSpPr>
          <p:nvPr/>
        </p:nvSpPr>
        <p:spPr bwMode="auto">
          <a:xfrm>
            <a:off x="1984375" y="1833563"/>
            <a:ext cx="768350" cy="5539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spcBef>
                <a:spcPct val="50000"/>
              </a:spcBef>
            </a:pPr>
            <a:r>
              <a:rPr lang="ru-RU" sz="1000" dirty="0" smtClean="0"/>
              <a:t>Явное управление </a:t>
            </a:r>
            <a:r>
              <a:rPr lang="en-US" sz="1000" dirty="0" smtClean="0"/>
              <a:t>&amp; </a:t>
            </a:r>
            <a:r>
              <a:rPr lang="ru-RU" sz="1000" dirty="0" smtClean="0"/>
              <a:t>контроль</a:t>
            </a:r>
            <a:endParaRPr lang="en-US" sz="1000" dirty="0"/>
          </a:p>
        </p:txBody>
      </p:sp>
      <p:sp>
        <p:nvSpPr>
          <p:cNvPr id="39" name="Text Box 1059"/>
          <p:cNvSpPr txBox="1">
            <a:spLocks noChangeArrowheads="1"/>
          </p:cNvSpPr>
          <p:nvPr/>
        </p:nvSpPr>
        <p:spPr bwMode="auto">
          <a:xfrm>
            <a:off x="6057900" y="1833563"/>
            <a:ext cx="719138" cy="5539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spcBef>
                <a:spcPct val="50000"/>
              </a:spcBef>
            </a:pPr>
            <a:r>
              <a:rPr lang="ru-RU" sz="1000" dirty="0" smtClean="0"/>
              <a:t>Неявное управление</a:t>
            </a:r>
            <a:r>
              <a:rPr lang="en-US" sz="1000" dirty="0"/>
              <a:t/>
            </a:r>
            <a:br>
              <a:rPr lang="en-US" sz="1000" dirty="0"/>
            </a:br>
            <a:r>
              <a:rPr lang="en-US" sz="1000" dirty="0"/>
              <a:t>&amp; </a:t>
            </a:r>
            <a:r>
              <a:rPr lang="ru-RU" sz="1000" dirty="0" smtClean="0"/>
              <a:t>контроль</a:t>
            </a:r>
            <a:endParaRPr lang="en-US" sz="1000" dirty="0"/>
          </a:p>
        </p:txBody>
      </p:sp>
      <p:sp>
        <p:nvSpPr>
          <p:cNvPr id="40" name="Freeform 1060"/>
          <p:cNvSpPr>
            <a:spLocks/>
          </p:cNvSpPr>
          <p:nvPr/>
        </p:nvSpPr>
        <p:spPr bwMode="auto">
          <a:xfrm>
            <a:off x="1555750" y="3271838"/>
            <a:ext cx="6723063" cy="1401762"/>
          </a:xfrm>
          <a:custGeom>
            <a:avLst/>
            <a:gdLst>
              <a:gd name="T0" fmla="*/ 4235 w 4235"/>
              <a:gd name="T1" fmla="*/ 0 h 883"/>
              <a:gd name="T2" fmla="*/ 4235 w 4235"/>
              <a:gd name="T3" fmla="*/ 883 h 883"/>
              <a:gd name="T4" fmla="*/ 0 w 4235"/>
              <a:gd name="T5" fmla="*/ 883 h 883"/>
              <a:gd name="T6" fmla="*/ 0 w 4235"/>
              <a:gd name="T7" fmla="*/ 494 h 883"/>
              <a:gd name="T8" fmla="*/ 134 w 4235"/>
              <a:gd name="T9" fmla="*/ 35 h 883"/>
            </a:gdLst>
            <a:ahLst/>
            <a:cxnLst>
              <a:cxn ang="0">
                <a:pos x="T0" y="T1"/>
              </a:cxn>
              <a:cxn ang="0">
                <a:pos x="T2" y="T3"/>
              </a:cxn>
              <a:cxn ang="0">
                <a:pos x="T4" y="T5"/>
              </a:cxn>
              <a:cxn ang="0">
                <a:pos x="T6" y="T7"/>
              </a:cxn>
              <a:cxn ang="0">
                <a:pos x="T8" y="T9"/>
              </a:cxn>
            </a:cxnLst>
            <a:rect l="0" t="0" r="r" b="b"/>
            <a:pathLst>
              <a:path w="4235" h="883">
                <a:moveTo>
                  <a:pt x="4235" y="0"/>
                </a:moveTo>
                <a:lnTo>
                  <a:pt x="4235" y="883"/>
                </a:lnTo>
                <a:lnTo>
                  <a:pt x="0" y="883"/>
                </a:lnTo>
                <a:lnTo>
                  <a:pt x="0" y="494"/>
                </a:lnTo>
                <a:lnTo>
                  <a:pt x="134" y="35"/>
                </a:ln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1061"/>
          <p:cNvSpPr txBox="1">
            <a:spLocks noChangeArrowheads="1"/>
          </p:cNvSpPr>
          <p:nvPr/>
        </p:nvSpPr>
        <p:spPr bwMode="auto">
          <a:xfrm>
            <a:off x="7907338" y="3494088"/>
            <a:ext cx="741362"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ru-RU" sz="1000" dirty="0" smtClean="0"/>
              <a:t>Раскрытие взаимодействий со средой</a:t>
            </a:r>
            <a:endParaRPr lang="en-US" sz="1000" dirty="0"/>
          </a:p>
        </p:txBody>
      </p:sp>
      <p:sp>
        <p:nvSpPr>
          <p:cNvPr id="42" name="Text Box 1062"/>
          <p:cNvSpPr txBox="1">
            <a:spLocks noChangeArrowheads="1"/>
          </p:cNvSpPr>
          <p:nvPr/>
        </p:nvSpPr>
        <p:spPr bwMode="auto">
          <a:xfrm>
            <a:off x="1117600" y="3883025"/>
            <a:ext cx="741363"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ru-RU" sz="1000" dirty="0" smtClean="0"/>
              <a:t>Измерение взаимодействия с окружением</a:t>
            </a:r>
            <a:endParaRPr lang="en-US" sz="1000" dirty="0"/>
          </a:p>
        </p:txBody>
      </p:sp>
      <p:sp>
        <p:nvSpPr>
          <p:cNvPr id="43" name="Freeform 1063"/>
          <p:cNvSpPr>
            <a:spLocks/>
          </p:cNvSpPr>
          <p:nvPr/>
        </p:nvSpPr>
        <p:spPr bwMode="auto">
          <a:xfrm>
            <a:off x="1858963" y="3271838"/>
            <a:ext cx="5883275" cy="1176337"/>
          </a:xfrm>
          <a:custGeom>
            <a:avLst/>
            <a:gdLst>
              <a:gd name="T0" fmla="*/ 3706 w 3706"/>
              <a:gd name="T1" fmla="*/ 0 h 741"/>
              <a:gd name="T2" fmla="*/ 3706 w 3706"/>
              <a:gd name="T3" fmla="*/ 741 h 741"/>
              <a:gd name="T4" fmla="*/ 145 w 3706"/>
              <a:gd name="T5" fmla="*/ 741 h 741"/>
              <a:gd name="T6" fmla="*/ 0 w 3706"/>
              <a:gd name="T7" fmla="*/ 29 h 741"/>
            </a:gdLst>
            <a:ahLst/>
            <a:cxnLst>
              <a:cxn ang="0">
                <a:pos x="T0" y="T1"/>
              </a:cxn>
              <a:cxn ang="0">
                <a:pos x="T2" y="T3"/>
              </a:cxn>
              <a:cxn ang="0">
                <a:pos x="T4" y="T5"/>
              </a:cxn>
              <a:cxn ang="0">
                <a:pos x="T6" y="T7"/>
              </a:cxn>
            </a:cxnLst>
            <a:rect l="0" t="0" r="r" b="b"/>
            <a:pathLst>
              <a:path w="3706" h="741">
                <a:moveTo>
                  <a:pt x="3706" y="0"/>
                </a:moveTo>
                <a:lnTo>
                  <a:pt x="3706" y="741"/>
                </a:lnTo>
                <a:lnTo>
                  <a:pt x="145" y="741"/>
                </a:lnTo>
                <a:lnTo>
                  <a:pt x="0" y="29"/>
                </a:ln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Freeform 1064"/>
          <p:cNvSpPr>
            <a:spLocks/>
          </p:cNvSpPr>
          <p:nvPr/>
        </p:nvSpPr>
        <p:spPr bwMode="auto">
          <a:xfrm>
            <a:off x="1963738" y="3289300"/>
            <a:ext cx="4164012" cy="873125"/>
          </a:xfrm>
          <a:custGeom>
            <a:avLst/>
            <a:gdLst>
              <a:gd name="T0" fmla="*/ 2623 w 2623"/>
              <a:gd name="T1" fmla="*/ 34 h 550"/>
              <a:gd name="T2" fmla="*/ 2623 w 2623"/>
              <a:gd name="T3" fmla="*/ 550 h 550"/>
              <a:gd name="T4" fmla="*/ 229 w 2623"/>
              <a:gd name="T5" fmla="*/ 550 h 550"/>
              <a:gd name="T6" fmla="*/ 0 w 2623"/>
              <a:gd name="T7" fmla="*/ 0 h 550"/>
            </a:gdLst>
            <a:ahLst/>
            <a:cxnLst>
              <a:cxn ang="0">
                <a:pos x="T0" y="T1"/>
              </a:cxn>
              <a:cxn ang="0">
                <a:pos x="T2" y="T3"/>
              </a:cxn>
              <a:cxn ang="0">
                <a:pos x="T4" y="T5"/>
              </a:cxn>
              <a:cxn ang="0">
                <a:pos x="T6" y="T7"/>
              </a:cxn>
            </a:cxnLst>
            <a:rect l="0" t="0" r="r" b="b"/>
            <a:pathLst>
              <a:path w="2623" h="550">
                <a:moveTo>
                  <a:pt x="2623" y="34"/>
                </a:moveTo>
                <a:lnTo>
                  <a:pt x="2623" y="550"/>
                </a:lnTo>
                <a:lnTo>
                  <a:pt x="229" y="550"/>
                </a:lnTo>
                <a:lnTo>
                  <a:pt x="0" y="0"/>
                </a:ln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Text Box 1065"/>
          <p:cNvSpPr txBox="1">
            <a:spLocks noChangeArrowheads="1"/>
          </p:cNvSpPr>
          <p:nvPr/>
        </p:nvSpPr>
        <p:spPr bwMode="auto">
          <a:xfrm>
            <a:off x="3767138" y="4316413"/>
            <a:ext cx="547687"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ru-RU" sz="1000" dirty="0" smtClean="0"/>
              <a:t>ос</a:t>
            </a:r>
            <a:endParaRPr lang="en-US" sz="1000" dirty="0"/>
          </a:p>
        </p:txBody>
      </p:sp>
      <p:sp>
        <p:nvSpPr>
          <p:cNvPr id="46" name="Text Box 1066"/>
          <p:cNvSpPr txBox="1">
            <a:spLocks noChangeArrowheads="1"/>
          </p:cNvSpPr>
          <p:nvPr/>
        </p:nvSpPr>
        <p:spPr bwMode="auto">
          <a:xfrm>
            <a:off x="3338513" y="4035425"/>
            <a:ext cx="547687"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ru-RU" sz="1000" dirty="0" smtClean="0"/>
              <a:t>ос</a:t>
            </a:r>
            <a:endParaRPr lang="en-US" sz="1000" dirty="0"/>
          </a:p>
        </p:txBody>
      </p:sp>
      <p:sp>
        <p:nvSpPr>
          <p:cNvPr id="47" name="Text Box 1067"/>
          <p:cNvSpPr txBox="1">
            <a:spLocks noChangeArrowheads="1"/>
          </p:cNvSpPr>
          <p:nvPr/>
        </p:nvSpPr>
        <p:spPr bwMode="auto">
          <a:xfrm>
            <a:off x="452438" y="3482975"/>
            <a:ext cx="7731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spcBef>
                <a:spcPct val="50000"/>
              </a:spcBef>
            </a:pPr>
            <a:r>
              <a:rPr lang="ru-RU" sz="1000" dirty="0" smtClean="0"/>
              <a:t>Внешняя информация</a:t>
            </a:r>
            <a:endParaRPr lang="en-US" sz="1000" dirty="0"/>
          </a:p>
        </p:txBody>
      </p:sp>
      <p:sp>
        <p:nvSpPr>
          <p:cNvPr id="48" name="Text Box 1068"/>
          <p:cNvSpPr txBox="1">
            <a:spLocks noChangeArrowheads="1"/>
          </p:cNvSpPr>
          <p:nvPr/>
        </p:nvSpPr>
        <p:spPr bwMode="auto">
          <a:xfrm>
            <a:off x="396875" y="2024063"/>
            <a:ext cx="8540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ru-RU" sz="1000" dirty="0" smtClean="0"/>
              <a:t>Раскрытие обстоятельств</a:t>
            </a:r>
            <a:endParaRPr lang="en-US" sz="1000" dirty="0"/>
          </a:p>
        </p:txBody>
      </p:sp>
      <p:sp>
        <p:nvSpPr>
          <p:cNvPr id="49" name="Line 1069"/>
          <p:cNvSpPr>
            <a:spLocks noChangeShapeType="1"/>
          </p:cNvSpPr>
          <p:nvPr/>
        </p:nvSpPr>
        <p:spPr bwMode="auto">
          <a:xfrm>
            <a:off x="979488" y="2371725"/>
            <a:ext cx="366712" cy="23971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1070"/>
          <p:cNvSpPr>
            <a:spLocks noChangeShapeType="1"/>
          </p:cNvSpPr>
          <p:nvPr/>
        </p:nvSpPr>
        <p:spPr bwMode="auto">
          <a:xfrm flipV="1">
            <a:off x="963613" y="3132138"/>
            <a:ext cx="330200" cy="3873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Text Box 1071"/>
          <p:cNvSpPr txBox="1">
            <a:spLocks noChangeArrowheads="1"/>
          </p:cNvSpPr>
          <p:nvPr/>
        </p:nvSpPr>
        <p:spPr bwMode="auto">
          <a:xfrm>
            <a:off x="533401" y="1360488"/>
            <a:ext cx="1854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sz="1600" dirty="0" smtClean="0">
                <a:latin typeface="Arial Black" pitchFamily="34" charset="0"/>
              </a:rPr>
              <a:t>Наблюдение</a:t>
            </a:r>
            <a:endParaRPr lang="en-US" sz="1600" dirty="0">
              <a:latin typeface="Arial Black" pitchFamily="34" charset="0"/>
            </a:endParaRPr>
          </a:p>
        </p:txBody>
      </p:sp>
      <p:sp>
        <p:nvSpPr>
          <p:cNvPr id="52" name="Text Box 1072"/>
          <p:cNvSpPr txBox="1">
            <a:spLocks noChangeArrowheads="1"/>
          </p:cNvSpPr>
          <p:nvPr/>
        </p:nvSpPr>
        <p:spPr bwMode="auto">
          <a:xfrm>
            <a:off x="3108324" y="1360488"/>
            <a:ext cx="16605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sz="1600" dirty="0" smtClean="0">
                <a:latin typeface="Arial Black" pitchFamily="34" charset="0"/>
              </a:rPr>
              <a:t>Ориентация</a:t>
            </a:r>
            <a:endParaRPr lang="en-US" sz="1600" dirty="0">
              <a:latin typeface="Arial Black" pitchFamily="34" charset="0"/>
            </a:endParaRPr>
          </a:p>
        </p:txBody>
      </p:sp>
      <p:sp>
        <p:nvSpPr>
          <p:cNvPr id="53" name="Text Box 1073"/>
          <p:cNvSpPr txBox="1">
            <a:spLocks noChangeArrowheads="1"/>
          </p:cNvSpPr>
          <p:nvPr/>
        </p:nvSpPr>
        <p:spPr bwMode="auto">
          <a:xfrm>
            <a:off x="5448300" y="1360488"/>
            <a:ext cx="13287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ru-RU" sz="1600" dirty="0" smtClean="0">
                <a:latin typeface="Arial Black" pitchFamily="34" charset="0"/>
              </a:rPr>
              <a:t>Решение</a:t>
            </a:r>
            <a:endParaRPr lang="en-US" sz="1600" dirty="0">
              <a:latin typeface="Arial Black" pitchFamily="34" charset="0"/>
            </a:endParaRPr>
          </a:p>
        </p:txBody>
      </p:sp>
      <p:sp>
        <p:nvSpPr>
          <p:cNvPr id="54" name="Text Box 1074"/>
          <p:cNvSpPr txBox="1">
            <a:spLocks noChangeArrowheads="1"/>
          </p:cNvSpPr>
          <p:nvPr/>
        </p:nvSpPr>
        <p:spPr bwMode="auto">
          <a:xfrm>
            <a:off x="7310438" y="1360488"/>
            <a:ext cx="13287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ru-RU" sz="1600" dirty="0" smtClean="0">
                <a:latin typeface="Arial Black" pitchFamily="34" charset="0"/>
              </a:rPr>
              <a:t>Действие</a:t>
            </a:r>
            <a:endParaRPr lang="en-US" sz="1600" dirty="0">
              <a:latin typeface="Arial Black" pitchFamily="34" charset="0"/>
            </a:endParaRPr>
          </a:p>
        </p:txBody>
      </p:sp>
      <p:sp>
        <p:nvSpPr>
          <p:cNvPr id="55" name="Text Box 1075"/>
          <p:cNvSpPr txBox="1">
            <a:spLocks noChangeArrowheads="1"/>
          </p:cNvSpPr>
          <p:nvPr/>
        </p:nvSpPr>
        <p:spPr bwMode="auto">
          <a:xfrm>
            <a:off x="1746250" y="6335713"/>
            <a:ext cx="5715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200"/>
              <a:t>Defense and the National Interest, http://www.d-n-i.net, 2001</a:t>
            </a:r>
          </a:p>
        </p:txBody>
      </p:sp>
    </p:spTree>
    <p:extLst>
      <p:ext uri="{BB962C8B-B14F-4D97-AF65-F5344CB8AC3E}">
        <p14:creationId xmlns:p14="http://schemas.microsoft.com/office/powerpoint/2010/main" val="241971402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Step 2: </a:t>
            </a:r>
            <a:r>
              <a:rPr lang="ru-RU" sz="2800" dirty="0" smtClean="0"/>
              <a:t>Сравнение частот терминов для каждого документа и сохранение в </a:t>
            </a:r>
            <a:r>
              <a:rPr lang="en-US" sz="2800" dirty="0" smtClean="0"/>
              <a:t>BLOB </a:t>
            </a:r>
            <a:r>
              <a:rPr lang="ru-RU" sz="2800" dirty="0" smtClean="0"/>
              <a:t>хранилище</a:t>
            </a:r>
            <a:endParaRPr lang="en-US" sz="2800" dirty="0"/>
          </a:p>
        </p:txBody>
      </p:sp>
      <p:sp>
        <p:nvSpPr>
          <p:cNvPr id="4" name="TextBox 3"/>
          <p:cNvSpPr txBox="1"/>
          <p:nvPr/>
        </p:nvSpPr>
        <p:spPr>
          <a:xfrm>
            <a:off x="914399" y="1497209"/>
            <a:ext cx="1058411" cy="1384995"/>
          </a:xfrm>
          <a:prstGeom prst="rect">
            <a:avLst/>
          </a:prstGeom>
          <a:solidFill>
            <a:schemeClr val="bg1">
              <a:lumMod val="85000"/>
            </a:schemeClr>
          </a:solidFill>
          <a:ln>
            <a:solidFill>
              <a:schemeClr val="accent1"/>
            </a:solidFill>
          </a:ln>
        </p:spPr>
        <p:txBody>
          <a:bodyPr wrap="square" rtlCol="0">
            <a:spAutoFit/>
          </a:bodyPr>
          <a:lstStyle/>
          <a:p>
            <a:r>
              <a:rPr lang="en-US" sz="1400" dirty="0" smtClean="0"/>
              <a:t>SEC 10-K</a:t>
            </a:r>
          </a:p>
          <a:p>
            <a:r>
              <a:rPr lang="en-US" sz="1400" dirty="0" smtClean="0"/>
              <a:t>Company A</a:t>
            </a:r>
          </a:p>
          <a:p>
            <a:endParaRPr lang="en-US" sz="1400" dirty="0"/>
          </a:p>
          <a:p>
            <a:endParaRPr lang="en-US" sz="1400" dirty="0" smtClean="0"/>
          </a:p>
          <a:p>
            <a:endParaRPr lang="en-US" sz="1400" dirty="0"/>
          </a:p>
          <a:p>
            <a:endParaRPr lang="en-US" sz="1400" dirty="0"/>
          </a:p>
        </p:txBody>
      </p:sp>
      <p:sp>
        <p:nvSpPr>
          <p:cNvPr id="5" name="TextBox 4"/>
          <p:cNvSpPr txBox="1"/>
          <p:nvPr/>
        </p:nvSpPr>
        <p:spPr>
          <a:xfrm>
            <a:off x="2379677" y="1510604"/>
            <a:ext cx="1058411" cy="1384995"/>
          </a:xfrm>
          <a:prstGeom prst="rect">
            <a:avLst/>
          </a:prstGeom>
          <a:solidFill>
            <a:schemeClr val="tx2">
              <a:lumMod val="20000"/>
              <a:lumOff val="80000"/>
            </a:schemeClr>
          </a:solidFill>
          <a:ln>
            <a:solidFill>
              <a:schemeClr val="accent1"/>
            </a:solidFill>
          </a:ln>
        </p:spPr>
        <p:txBody>
          <a:bodyPr wrap="square" rtlCol="0">
            <a:spAutoFit/>
          </a:bodyPr>
          <a:lstStyle/>
          <a:p>
            <a:r>
              <a:rPr lang="en-US" sz="1400" dirty="0" smtClean="0"/>
              <a:t>SEC 10-K</a:t>
            </a:r>
          </a:p>
          <a:p>
            <a:r>
              <a:rPr lang="en-US" sz="1400" dirty="0" smtClean="0"/>
              <a:t>Company B</a:t>
            </a:r>
          </a:p>
          <a:p>
            <a:endParaRPr lang="en-US" sz="1400" dirty="0"/>
          </a:p>
          <a:p>
            <a:endParaRPr lang="en-US" sz="1400" dirty="0" smtClean="0"/>
          </a:p>
          <a:p>
            <a:endParaRPr lang="en-US" sz="1400" dirty="0"/>
          </a:p>
          <a:p>
            <a:endParaRPr lang="en-US" sz="1400" dirty="0"/>
          </a:p>
        </p:txBody>
      </p:sp>
      <p:sp>
        <p:nvSpPr>
          <p:cNvPr id="6" name="TextBox 5"/>
          <p:cNvSpPr txBox="1"/>
          <p:nvPr/>
        </p:nvSpPr>
        <p:spPr>
          <a:xfrm>
            <a:off x="3886200" y="1510605"/>
            <a:ext cx="1058411" cy="1384995"/>
          </a:xfrm>
          <a:prstGeom prst="rect">
            <a:avLst/>
          </a:prstGeom>
          <a:solidFill>
            <a:schemeClr val="bg1">
              <a:lumMod val="85000"/>
            </a:schemeClr>
          </a:solidFill>
          <a:ln>
            <a:solidFill>
              <a:schemeClr val="accent1"/>
            </a:solidFill>
          </a:ln>
        </p:spPr>
        <p:txBody>
          <a:bodyPr wrap="square" rtlCol="0">
            <a:spAutoFit/>
          </a:bodyPr>
          <a:lstStyle/>
          <a:p>
            <a:r>
              <a:rPr lang="en-US" sz="1400" dirty="0" smtClean="0"/>
              <a:t>SEC 10-K</a:t>
            </a:r>
          </a:p>
          <a:p>
            <a:r>
              <a:rPr lang="en-US" sz="1400" dirty="0" smtClean="0"/>
              <a:t>Company C</a:t>
            </a:r>
          </a:p>
          <a:p>
            <a:endParaRPr lang="en-US" sz="1400" dirty="0"/>
          </a:p>
          <a:p>
            <a:endParaRPr lang="en-US" sz="1400" dirty="0" smtClean="0"/>
          </a:p>
          <a:p>
            <a:endParaRPr lang="en-US" sz="1400" dirty="0"/>
          </a:p>
          <a:p>
            <a:endParaRPr lang="en-US" sz="1400" dirty="0"/>
          </a:p>
        </p:txBody>
      </p:sp>
      <p:sp>
        <p:nvSpPr>
          <p:cNvPr id="7" name="TextBox 6"/>
          <p:cNvSpPr txBox="1"/>
          <p:nvPr/>
        </p:nvSpPr>
        <p:spPr>
          <a:xfrm>
            <a:off x="5410200" y="1497210"/>
            <a:ext cx="1058411" cy="1384995"/>
          </a:xfrm>
          <a:prstGeom prst="rect">
            <a:avLst/>
          </a:prstGeom>
          <a:solidFill>
            <a:schemeClr val="tx2">
              <a:lumMod val="60000"/>
              <a:lumOff val="40000"/>
            </a:schemeClr>
          </a:solidFill>
          <a:ln>
            <a:solidFill>
              <a:schemeClr val="accent1"/>
            </a:solidFill>
          </a:ln>
        </p:spPr>
        <p:txBody>
          <a:bodyPr wrap="square" rtlCol="0">
            <a:spAutoFit/>
          </a:bodyPr>
          <a:lstStyle/>
          <a:p>
            <a:r>
              <a:rPr lang="en-US" sz="1400" dirty="0" smtClean="0"/>
              <a:t>SEC 10-K</a:t>
            </a:r>
          </a:p>
          <a:p>
            <a:r>
              <a:rPr lang="en-US" sz="1400" dirty="0" smtClean="0"/>
              <a:t>Company D</a:t>
            </a:r>
          </a:p>
          <a:p>
            <a:endParaRPr lang="en-US" sz="1400" dirty="0"/>
          </a:p>
          <a:p>
            <a:endParaRPr lang="en-US" sz="1400" dirty="0" smtClean="0"/>
          </a:p>
          <a:p>
            <a:endParaRPr lang="en-US" sz="1400" dirty="0"/>
          </a:p>
          <a:p>
            <a:endParaRPr lang="en-US" sz="1400" dirty="0"/>
          </a:p>
        </p:txBody>
      </p:sp>
      <p:sp>
        <p:nvSpPr>
          <p:cNvPr id="8" name="TextBox 7"/>
          <p:cNvSpPr txBox="1"/>
          <p:nvPr/>
        </p:nvSpPr>
        <p:spPr>
          <a:xfrm>
            <a:off x="6934199" y="1510605"/>
            <a:ext cx="1058411" cy="1384995"/>
          </a:xfrm>
          <a:prstGeom prst="rect">
            <a:avLst/>
          </a:prstGeom>
          <a:solidFill>
            <a:schemeClr val="bg1">
              <a:lumMod val="85000"/>
            </a:schemeClr>
          </a:solidFill>
          <a:ln>
            <a:solidFill>
              <a:schemeClr val="accent1"/>
            </a:solidFill>
          </a:ln>
        </p:spPr>
        <p:txBody>
          <a:bodyPr wrap="square" rtlCol="0">
            <a:spAutoFit/>
          </a:bodyPr>
          <a:lstStyle/>
          <a:p>
            <a:r>
              <a:rPr lang="en-US" sz="1400" dirty="0" smtClean="0"/>
              <a:t>SEC 10-K</a:t>
            </a:r>
          </a:p>
          <a:p>
            <a:r>
              <a:rPr lang="en-US" sz="1400" dirty="0" smtClean="0"/>
              <a:t>Company E</a:t>
            </a:r>
          </a:p>
          <a:p>
            <a:endParaRPr lang="en-US" sz="1400" dirty="0"/>
          </a:p>
          <a:p>
            <a:endParaRPr lang="en-US" sz="1400" dirty="0"/>
          </a:p>
          <a:p>
            <a:endParaRPr lang="en-US" sz="1400" dirty="0" smtClean="0"/>
          </a:p>
          <a:p>
            <a:endParaRPr lang="en-US" sz="1400" dirty="0"/>
          </a:p>
        </p:txBody>
      </p:sp>
      <p:sp>
        <p:nvSpPr>
          <p:cNvPr id="9" name="TextBox 8"/>
          <p:cNvSpPr txBox="1"/>
          <p:nvPr/>
        </p:nvSpPr>
        <p:spPr>
          <a:xfrm>
            <a:off x="810257" y="3581401"/>
            <a:ext cx="1266693" cy="954107"/>
          </a:xfrm>
          <a:prstGeom prst="rect">
            <a:avLst/>
          </a:prstGeom>
          <a:noFill/>
          <a:ln>
            <a:solidFill>
              <a:schemeClr val="tx1"/>
            </a:solidFill>
          </a:ln>
        </p:spPr>
        <p:txBody>
          <a:bodyPr wrap="none" rtlCol="0">
            <a:spAutoFit/>
          </a:bodyPr>
          <a:lstStyle/>
          <a:p>
            <a:r>
              <a:rPr lang="en-US" sz="1400" dirty="0" smtClean="0"/>
              <a:t>Business        8</a:t>
            </a:r>
          </a:p>
          <a:p>
            <a:r>
              <a:rPr lang="en-US" sz="1400" dirty="0" smtClean="0"/>
              <a:t>Competition 3</a:t>
            </a:r>
          </a:p>
          <a:p>
            <a:r>
              <a:rPr lang="en-US" sz="1400" dirty="0" smtClean="0"/>
              <a:t>Energy           5</a:t>
            </a:r>
          </a:p>
          <a:p>
            <a:r>
              <a:rPr lang="en-US" sz="1400" dirty="0" smtClean="0"/>
              <a:t>…</a:t>
            </a:r>
            <a:endParaRPr lang="en-US" sz="1400" dirty="0"/>
          </a:p>
        </p:txBody>
      </p:sp>
      <p:sp>
        <p:nvSpPr>
          <p:cNvPr id="10" name="TextBox 9"/>
          <p:cNvSpPr txBox="1"/>
          <p:nvPr/>
        </p:nvSpPr>
        <p:spPr>
          <a:xfrm>
            <a:off x="2269797" y="3581401"/>
            <a:ext cx="1266693" cy="954107"/>
          </a:xfrm>
          <a:prstGeom prst="rect">
            <a:avLst/>
          </a:prstGeom>
          <a:noFill/>
          <a:ln>
            <a:solidFill>
              <a:schemeClr val="tx1"/>
            </a:solidFill>
          </a:ln>
        </p:spPr>
        <p:txBody>
          <a:bodyPr wrap="none" rtlCol="0">
            <a:spAutoFit/>
          </a:bodyPr>
          <a:lstStyle/>
          <a:p>
            <a:r>
              <a:rPr lang="en-US" sz="1400" dirty="0" smtClean="0"/>
              <a:t>Business        2</a:t>
            </a:r>
          </a:p>
          <a:p>
            <a:r>
              <a:rPr lang="en-US" sz="1400" dirty="0" smtClean="0"/>
              <a:t>Hospital         8</a:t>
            </a:r>
          </a:p>
          <a:p>
            <a:r>
              <a:rPr lang="en-US" sz="1400" dirty="0" smtClean="0"/>
              <a:t>Treatment     7</a:t>
            </a:r>
          </a:p>
          <a:p>
            <a:r>
              <a:rPr lang="en-US" sz="1400" dirty="0" smtClean="0"/>
              <a:t>…</a:t>
            </a:r>
            <a:endParaRPr lang="en-US" sz="1400" dirty="0"/>
          </a:p>
        </p:txBody>
      </p:sp>
      <p:sp>
        <p:nvSpPr>
          <p:cNvPr id="11" name="TextBox 10"/>
          <p:cNvSpPr txBox="1"/>
          <p:nvPr/>
        </p:nvSpPr>
        <p:spPr>
          <a:xfrm>
            <a:off x="3797703" y="3581401"/>
            <a:ext cx="1239442" cy="954107"/>
          </a:xfrm>
          <a:prstGeom prst="rect">
            <a:avLst/>
          </a:prstGeom>
          <a:noFill/>
          <a:ln>
            <a:solidFill>
              <a:schemeClr val="tx1"/>
            </a:solidFill>
          </a:ln>
        </p:spPr>
        <p:txBody>
          <a:bodyPr wrap="none" rtlCol="0">
            <a:spAutoFit/>
          </a:bodyPr>
          <a:lstStyle/>
          <a:p>
            <a:r>
              <a:rPr lang="en-US" sz="1400" dirty="0" smtClean="0"/>
              <a:t>Chemical       7</a:t>
            </a:r>
          </a:p>
          <a:p>
            <a:r>
              <a:rPr lang="en-US" sz="1400" dirty="0" smtClean="0"/>
              <a:t>Gas                 1</a:t>
            </a:r>
          </a:p>
          <a:p>
            <a:r>
              <a:rPr lang="en-US" sz="1400" dirty="0" smtClean="0"/>
              <a:t>Oil                   5</a:t>
            </a:r>
          </a:p>
          <a:p>
            <a:r>
              <a:rPr lang="en-US" sz="1400" dirty="0" smtClean="0"/>
              <a:t>…</a:t>
            </a:r>
            <a:endParaRPr lang="en-US" sz="1400" dirty="0"/>
          </a:p>
        </p:txBody>
      </p:sp>
      <p:sp>
        <p:nvSpPr>
          <p:cNvPr id="12" name="TextBox 11"/>
          <p:cNvSpPr txBox="1"/>
          <p:nvPr/>
        </p:nvSpPr>
        <p:spPr>
          <a:xfrm>
            <a:off x="5319684" y="3581400"/>
            <a:ext cx="1329210" cy="954107"/>
          </a:xfrm>
          <a:prstGeom prst="rect">
            <a:avLst/>
          </a:prstGeom>
          <a:noFill/>
          <a:ln>
            <a:solidFill>
              <a:schemeClr val="tx1"/>
            </a:solidFill>
          </a:ln>
        </p:spPr>
        <p:txBody>
          <a:bodyPr wrap="none" rtlCol="0">
            <a:spAutoFit/>
          </a:bodyPr>
          <a:lstStyle/>
          <a:p>
            <a:r>
              <a:rPr lang="en-US" sz="1400" dirty="0" smtClean="0"/>
              <a:t>Protein             9</a:t>
            </a:r>
          </a:p>
          <a:p>
            <a:r>
              <a:rPr lang="en-US" sz="1400" dirty="0" smtClean="0"/>
              <a:t>Treatment       5</a:t>
            </a:r>
          </a:p>
          <a:p>
            <a:r>
              <a:rPr lang="en-US" sz="1400" dirty="0" smtClean="0"/>
              <a:t>Trial                  6</a:t>
            </a:r>
          </a:p>
          <a:p>
            <a:r>
              <a:rPr lang="en-US" sz="1400" dirty="0" smtClean="0"/>
              <a:t>…</a:t>
            </a:r>
            <a:endParaRPr lang="en-US" sz="1400" dirty="0"/>
          </a:p>
        </p:txBody>
      </p:sp>
      <p:sp>
        <p:nvSpPr>
          <p:cNvPr id="13" name="TextBox 12"/>
          <p:cNvSpPr txBox="1"/>
          <p:nvPr/>
        </p:nvSpPr>
        <p:spPr>
          <a:xfrm>
            <a:off x="6852327" y="3581401"/>
            <a:ext cx="1256241" cy="954107"/>
          </a:xfrm>
          <a:prstGeom prst="rect">
            <a:avLst/>
          </a:prstGeom>
          <a:noFill/>
          <a:ln>
            <a:solidFill>
              <a:schemeClr val="tx1"/>
            </a:solidFill>
          </a:ln>
        </p:spPr>
        <p:txBody>
          <a:bodyPr wrap="none" rtlCol="0">
            <a:spAutoFit/>
          </a:bodyPr>
          <a:lstStyle/>
          <a:p>
            <a:r>
              <a:rPr lang="en-US" sz="1400" dirty="0"/>
              <a:t>E</a:t>
            </a:r>
            <a:r>
              <a:rPr lang="en-US" sz="1400" dirty="0" smtClean="0"/>
              <a:t>nergy           2</a:t>
            </a:r>
          </a:p>
          <a:p>
            <a:r>
              <a:rPr lang="en-US" sz="1400" dirty="0" smtClean="0"/>
              <a:t>Wind              1</a:t>
            </a:r>
          </a:p>
          <a:p>
            <a:r>
              <a:rPr lang="en-US" sz="1400" dirty="0" smtClean="0"/>
              <a:t>Solar              4</a:t>
            </a:r>
          </a:p>
          <a:p>
            <a:r>
              <a:rPr lang="en-US" sz="1400" dirty="0" smtClean="0"/>
              <a:t>…</a:t>
            </a:r>
            <a:endParaRPr lang="en-US" sz="1400" dirty="0"/>
          </a:p>
        </p:txBody>
      </p:sp>
      <p:sp>
        <p:nvSpPr>
          <p:cNvPr id="14" name="Right Arrow 13"/>
          <p:cNvSpPr/>
          <p:nvPr/>
        </p:nvSpPr>
        <p:spPr>
          <a:xfrm rot="5400000">
            <a:off x="1221293" y="3149152"/>
            <a:ext cx="444620"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loud 18"/>
          <p:cNvSpPr/>
          <p:nvPr/>
        </p:nvSpPr>
        <p:spPr>
          <a:xfrm>
            <a:off x="2952292" y="5257800"/>
            <a:ext cx="2796695" cy="130209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BLOB Storage</a:t>
            </a:r>
            <a:endParaRPr lang="en-US" sz="2400" dirty="0"/>
          </a:p>
        </p:txBody>
      </p:sp>
      <p:sp>
        <p:nvSpPr>
          <p:cNvPr id="20" name="Right Arrow 19"/>
          <p:cNvSpPr/>
          <p:nvPr/>
        </p:nvSpPr>
        <p:spPr>
          <a:xfrm rot="2557051">
            <a:off x="1713225" y="4901866"/>
            <a:ext cx="565403"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p:cNvSpPr/>
          <p:nvPr/>
        </p:nvSpPr>
        <p:spPr>
          <a:xfrm rot="5400000">
            <a:off x="2641681" y="3149152"/>
            <a:ext cx="444620"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5400000">
            <a:off x="4190761" y="3149152"/>
            <a:ext cx="444620"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rot="5400000">
            <a:off x="5707048" y="3149152"/>
            <a:ext cx="444620"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Arrow 23"/>
          <p:cNvSpPr/>
          <p:nvPr/>
        </p:nvSpPr>
        <p:spPr>
          <a:xfrm rot="5400000">
            <a:off x="7241094" y="3149152"/>
            <a:ext cx="444620"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p:cNvSpPr/>
          <p:nvPr/>
        </p:nvSpPr>
        <p:spPr>
          <a:xfrm rot="4045742">
            <a:off x="2957703" y="4793948"/>
            <a:ext cx="430863"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ight Arrow 25"/>
          <p:cNvSpPr/>
          <p:nvPr/>
        </p:nvSpPr>
        <p:spPr>
          <a:xfrm rot="5249049">
            <a:off x="4253437" y="4740193"/>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rot="7718904">
            <a:off x="5728738" y="4816523"/>
            <a:ext cx="430863"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ight Arrow 27"/>
          <p:cNvSpPr/>
          <p:nvPr/>
        </p:nvSpPr>
        <p:spPr>
          <a:xfrm rot="8522503">
            <a:off x="6872720" y="4872657"/>
            <a:ext cx="565403"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55006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Autofit/>
          </a:bodyPr>
          <a:lstStyle/>
          <a:p>
            <a:r>
              <a:rPr lang="en-US" sz="2800" dirty="0" smtClean="0"/>
              <a:t>Step 3: </a:t>
            </a:r>
            <a:r>
              <a:rPr lang="ru-RU" sz="2800" dirty="0" smtClean="0"/>
              <a:t>Агрегация локальных словарей и создание глобального словаря</a:t>
            </a:r>
            <a:endParaRPr lang="en-US" sz="2800" dirty="0"/>
          </a:p>
        </p:txBody>
      </p:sp>
      <p:sp>
        <p:nvSpPr>
          <p:cNvPr id="4" name="TextBox 3"/>
          <p:cNvSpPr txBox="1"/>
          <p:nvPr/>
        </p:nvSpPr>
        <p:spPr>
          <a:xfrm>
            <a:off x="914400" y="1219201"/>
            <a:ext cx="1083951" cy="830997"/>
          </a:xfrm>
          <a:prstGeom prst="rect">
            <a:avLst/>
          </a:prstGeom>
          <a:noFill/>
          <a:ln>
            <a:solidFill>
              <a:schemeClr val="tx1"/>
            </a:solidFill>
          </a:ln>
        </p:spPr>
        <p:txBody>
          <a:bodyPr wrap="none" rtlCol="0">
            <a:spAutoFit/>
          </a:bodyPr>
          <a:lstStyle/>
          <a:p>
            <a:r>
              <a:rPr lang="en-US" sz="1200" dirty="0" smtClean="0"/>
              <a:t>Business        8</a:t>
            </a:r>
          </a:p>
          <a:p>
            <a:r>
              <a:rPr lang="en-US" sz="1200" dirty="0" smtClean="0"/>
              <a:t>Competition 3</a:t>
            </a:r>
          </a:p>
          <a:p>
            <a:r>
              <a:rPr lang="en-US" sz="1200" dirty="0" smtClean="0"/>
              <a:t>Energy           5</a:t>
            </a:r>
          </a:p>
          <a:p>
            <a:r>
              <a:rPr lang="en-US" sz="1200" dirty="0" smtClean="0"/>
              <a:t>…</a:t>
            </a:r>
            <a:endParaRPr lang="en-US" sz="1200" dirty="0"/>
          </a:p>
        </p:txBody>
      </p:sp>
      <p:sp>
        <p:nvSpPr>
          <p:cNvPr id="5" name="TextBox 4"/>
          <p:cNvSpPr txBox="1"/>
          <p:nvPr/>
        </p:nvSpPr>
        <p:spPr>
          <a:xfrm>
            <a:off x="2373940" y="1219201"/>
            <a:ext cx="1093313" cy="830997"/>
          </a:xfrm>
          <a:prstGeom prst="rect">
            <a:avLst/>
          </a:prstGeom>
          <a:noFill/>
          <a:ln>
            <a:solidFill>
              <a:schemeClr val="tx1"/>
            </a:solidFill>
          </a:ln>
        </p:spPr>
        <p:txBody>
          <a:bodyPr wrap="none" rtlCol="0">
            <a:spAutoFit/>
          </a:bodyPr>
          <a:lstStyle/>
          <a:p>
            <a:r>
              <a:rPr lang="en-US" sz="1200" dirty="0" smtClean="0"/>
              <a:t>Business        2</a:t>
            </a:r>
          </a:p>
          <a:p>
            <a:r>
              <a:rPr lang="en-US" sz="1200" dirty="0" smtClean="0"/>
              <a:t>Hospital         8</a:t>
            </a:r>
          </a:p>
          <a:p>
            <a:r>
              <a:rPr lang="en-US" sz="1200" dirty="0" smtClean="0"/>
              <a:t>Treatment     7</a:t>
            </a:r>
          </a:p>
          <a:p>
            <a:r>
              <a:rPr lang="en-US" sz="1200" dirty="0" smtClean="0"/>
              <a:t>…</a:t>
            </a:r>
            <a:endParaRPr lang="en-US" sz="1200" dirty="0"/>
          </a:p>
        </p:txBody>
      </p:sp>
      <p:sp>
        <p:nvSpPr>
          <p:cNvPr id="6" name="TextBox 5"/>
          <p:cNvSpPr txBox="1"/>
          <p:nvPr/>
        </p:nvSpPr>
        <p:spPr>
          <a:xfrm>
            <a:off x="3901846" y="1219201"/>
            <a:ext cx="1106393" cy="830997"/>
          </a:xfrm>
          <a:prstGeom prst="rect">
            <a:avLst/>
          </a:prstGeom>
          <a:noFill/>
          <a:ln>
            <a:solidFill>
              <a:schemeClr val="tx1"/>
            </a:solidFill>
          </a:ln>
        </p:spPr>
        <p:txBody>
          <a:bodyPr wrap="none" rtlCol="0">
            <a:spAutoFit/>
          </a:bodyPr>
          <a:lstStyle/>
          <a:p>
            <a:r>
              <a:rPr lang="en-US" sz="1200" dirty="0" smtClean="0"/>
              <a:t>Chemical       7</a:t>
            </a:r>
          </a:p>
          <a:p>
            <a:r>
              <a:rPr lang="en-US" sz="1200" dirty="0" smtClean="0"/>
              <a:t>Gas                 1</a:t>
            </a:r>
          </a:p>
          <a:p>
            <a:r>
              <a:rPr lang="en-US" sz="1200" dirty="0" smtClean="0"/>
              <a:t>Oil                   5</a:t>
            </a:r>
          </a:p>
          <a:p>
            <a:r>
              <a:rPr lang="en-US" sz="1200" dirty="0" smtClean="0"/>
              <a:t>…</a:t>
            </a:r>
            <a:endParaRPr lang="en-US" sz="1200" dirty="0"/>
          </a:p>
        </p:txBody>
      </p:sp>
      <p:sp>
        <p:nvSpPr>
          <p:cNvPr id="7" name="TextBox 6"/>
          <p:cNvSpPr txBox="1"/>
          <p:nvPr/>
        </p:nvSpPr>
        <p:spPr>
          <a:xfrm>
            <a:off x="5423827" y="1219200"/>
            <a:ext cx="1175963" cy="830997"/>
          </a:xfrm>
          <a:prstGeom prst="rect">
            <a:avLst/>
          </a:prstGeom>
          <a:noFill/>
          <a:ln>
            <a:solidFill>
              <a:schemeClr val="tx1"/>
            </a:solidFill>
          </a:ln>
        </p:spPr>
        <p:txBody>
          <a:bodyPr wrap="none" rtlCol="0">
            <a:spAutoFit/>
          </a:bodyPr>
          <a:lstStyle/>
          <a:p>
            <a:r>
              <a:rPr lang="en-US" sz="1200" dirty="0" smtClean="0"/>
              <a:t>Protein             9</a:t>
            </a:r>
          </a:p>
          <a:p>
            <a:r>
              <a:rPr lang="en-US" sz="1200" dirty="0" smtClean="0"/>
              <a:t>Treatment       5</a:t>
            </a:r>
          </a:p>
          <a:p>
            <a:r>
              <a:rPr lang="en-US" sz="1200" dirty="0" smtClean="0"/>
              <a:t>Trial                  6</a:t>
            </a:r>
          </a:p>
          <a:p>
            <a:r>
              <a:rPr lang="en-US" sz="1200" dirty="0" smtClean="0"/>
              <a:t>…</a:t>
            </a:r>
            <a:endParaRPr lang="en-US" sz="1200" dirty="0"/>
          </a:p>
        </p:txBody>
      </p:sp>
      <p:sp>
        <p:nvSpPr>
          <p:cNvPr id="8" name="TextBox 7"/>
          <p:cNvSpPr txBox="1"/>
          <p:nvPr/>
        </p:nvSpPr>
        <p:spPr>
          <a:xfrm>
            <a:off x="6956470" y="1219201"/>
            <a:ext cx="1088760" cy="830997"/>
          </a:xfrm>
          <a:prstGeom prst="rect">
            <a:avLst/>
          </a:prstGeom>
          <a:noFill/>
          <a:ln>
            <a:solidFill>
              <a:schemeClr val="tx1"/>
            </a:solidFill>
          </a:ln>
        </p:spPr>
        <p:txBody>
          <a:bodyPr wrap="none" rtlCol="0">
            <a:spAutoFit/>
          </a:bodyPr>
          <a:lstStyle/>
          <a:p>
            <a:r>
              <a:rPr lang="en-US" sz="1200" dirty="0"/>
              <a:t>E</a:t>
            </a:r>
            <a:r>
              <a:rPr lang="en-US" sz="1200" dirty="0" smtClean="0"/>
              <a:t>nergy           2</a:t>
            </a:r>
          </a:p>
          <a:p>
            <a:r>
              <a:rPr lang="en-US" sz="1200" dirty="0" smtClean="0"/>
              <a:t>Wind              1</a:t>
            </a:r>
          </a:p>
          <a:p>
            <a:r>
              <a:rPr lang="en-US" sz="1200" dirty="0" smtClean="0"/>
              <a:t>Solar              4</a:t>
            </a:r>
          </a:p>
          <a:p>
            <a:r>
              <a:rPr lang="en-US" sz="1200" dirty="0" smtClean="0"/>
              <a:t>…</a:t>
            </a:r>
            <a:endParaRPr lang="en-US" sz="1200" dirty="0"/>
          </a:p>
        </p:txBody>
      </p:sp>
      <p:sp>
        <p:nvSpPr>
          <p:cNvPr id="10" name="Right Arrow 9"/>
          <p:cNvSpPr/>
          <p:nvPr/>
        </p:nvSpPr>
        <p:spPr>
          <a:xfrm rot="2557051">
            <a:off x="1713225" y="2365795"/>
            <a:ext cx="565403"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10"/>
          <p:cNvSpPr/>
          <p:nvPr/>
        </p:nvSpPr>
        <p:spPr>
          <a:xfrm rot="4045742">
            <a:off x="2957703" y="2257877"/>
            <a:ext cx="430863"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p:cNvSpPr/>
          <p:nvPr/>
        </p:nvSpPr>
        <p:spPr>
          <a:xfrm rot="5400000">
            <a:off x="4253437" y="2174068"/>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rot="7718904">
            <a:off x="5728738" y="2280452"/>
            <a:ext cx="430863"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8522503">
            <a:off x="6872720" y="2336586"/>
            <a:ext cx="565403"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3982863" y="2514600"/>
            <a:ext cx="970137" cy="2492990"/>
          </a:xfrm>
          <a:prstGeom prst="rect">
            <a:avLst/>
          </a:prstGeom>
          <a:noFill/>
          <a:ln>
            <a:solidFill>
              <a:schemeClr val="tx1"/>
            </a:solidFill>
          </a:ln>
        </p:spPr>
        <p:txBody>
          <a:bodyPr wrap="none" rtlCol="0">
            <a:spAutoFit/>
          </a:bodyPr>
          <a:lstStyle/>
          <a:p>
            <a:r>
              <a:rPr lang="en-US" sz="1200" dirty="0" smtClean="0"/>
              <a:t>Business       </a:t>
            </a:r>
          </a:p>
          <a:p>
            <a:r>
              <a:rPr lang="en-US" sz="1200" dirty="0" smtClean="0"/>
              <a:t>Chemical</a:t>
            </a:r>
          </a:p>
          <a:p>
            <a:r>
              <a:rPr lang="en-US" sz="1200" dirty="0" smtClean="0"/>
              <a:t>Competition</a:t>
            </a:r>
          </a:p>
          <a:p>
            <a:r>
              <a:rPr lang="en-US" sz="1200" dirty="0" smtClean="0"/>
              <a:t>Energy       </a:t>
            </a:r>
          </a:p>
          <a:p>
            <a:r>
              <a:rPr lang="en-US" sz="1200" dirty="0" smtClean="0"/>
              <a:t>Gas </a:t>
            </a:r>
          </a:p>
          <a:p>
            <a:r>
              <a:rPr lang="en-US" sz="1200" dirty="0" smtClean="0"/>
              <a:t>Hospital  </a:t>
            </a:r>
          </a:p>
          <a:p>
            <a:r>
              <a:rPr lang="en-US" sz="1200" dirty="0" smtClean="0"/>
              <a:t>Oil</a:t>
            </a:r>
          </a:p>
          <a:p>
            <a:r>
              <a:rPr lang="en-US" sz="1200" dirty="0" smtClean="0"/>
              <a:t>Protein</a:t>
            </a:r>
          </a:p>
          <a:p>
            <a:r>
              <a:rPr lang="en-US" sz="1200" dirty="0" smtClean="0"/>
              <a:t>Treatment</a:t>
            </a:r>
          </a:p>
          <a:p>
            <a:r>
              <a:rPr lang="en-US" sz="1200" dirty="0" smtClean="0"/>
              <a:t>Trial</a:t>
            </a:r>
          </a:p>
          <a:p>
            <a:r>
              <a:rPr lang="en-US" sz="1200" dirty="0" smtClean="0"/>
              <a:t>Wind</a:t>
            </a:r>
          </a:p>
          <a:p>
            <a:r>
              <a:rPr lang="en-US" sz="1200" dirty="0" smtClean="0"/>
              <a:t>Solar</a:t>
            </a:r>
          </a:p>
          <a:p>
            <a:r>
              <a:rPr lang="en-US" sz="1200" dirty="0" smtClean="0"/>
              <a:t>…</a:t>
            </a:r>
            <a:endParaRPr lang="en-US" sz="1200" dirty="0"/>
          </a:p>
        </p:txBody>
      </p:sp>
      <p:sp>
        <p:nvSpPr>
          <p:cNvPr id="16" name="Cloud 15"/>
          <p:cNvSpPr/>
          <p:nvPr/>
        </p:nvSpPr>
        <p:spPr>
          <a:xfrm>
            <a:off x="3056694" y="5486400"/>
            <a:ext cx="2796695" cy="130209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BLOB Storage</a:t>
            </a:r>
            <a:endParaRPr lang="en-US" sz="2400" dirty="0"/>
          </a:p>
        </p:txBody>
      </p:sp>
      <p:sp>
        <p:nvSpPr>
          <p:cNvPr id="17" name="Right Arrow 16"/>
          <p:cNvSpPr/>
          <p:nvPr/>
        </p:nvSpPr>
        <p:spPr>
          <a:xfrm rot="5400000">
            <a:off x="4306305" y="5208568"/>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636142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Step 4: </a:t>
            </a:r>
            <a:r>
              <a:rPr lang="ru-RU" sz="2800" dirty="0" smtClean="0"/>
              <a:t>Развертывание распределенного приложения </a:t>
            </a:r>
            <a:r>
              <a:rPr lang="en-US" sz="2800" dirty="0" err="1" smtClean="0"/>
              <a:t>Microsoft.Numerics</a:t>
            </a:r>
            <a:r>
              <a:rPr lang="en-US" sz="2800" dirty="0" smtClean="0"/>
              <a:t> </a:t>
            </a:r>
            <a:r>
              <a:rPr lang="ru-RU" sz="2800" dirty="0" smtClean="0"/>
              <a:t>на</a:t>
            </a:r>
            <a:r>
              <a:rPr lang="en-US" sz="2800" dirty="0" smtClean="0"/>
              <a:t> HPC Cluster </a:t>
            </a:r>
            <a:r>
              <a:rPr lang="ru-RU" sz="2800" dirty="0" smtClean="0"/>
              <a:t>на</a:t>
            </a:r>
            <a:r>
              <a:rPr lang="en-US" sz="2800" dirty="0" smtClean="0"/>
              <a:t> Windows Azure</a:t>
            </a:r>
            <a:endParaRPr lang="en-US" sz="2800" dirty="0"/>
          </a:p>
        </p:txBody>
      </p:sp>
      <p:sp>
        <p:nvSpPr>
          <p:cNvPr id="4" name="Cloud 3"/>
          <p:cNvSpPr/>
          <p:nvPr/>
        </p:nvSpPr>
        <p:spPr>
          <a:xfrm>
            <a:off x="4572000" y="1295400"/>
            <a:ext cx="2133600" cy="160689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Windows Azure</a:t>
            </a:r>
            <a:endParaRPr lang="en-US" sz="24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420" y="3124200"/>
            <a:ext cx="543501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rot="19752957">
            <a:off x="3415196" y="234234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812297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Step 5: </a:t>
            </a:r>
            <a:r>
              <a:rPr lang="ru-RU" sz="2800" dirty="0" smtClean="0"/>
              <a:t>использование </a:t>
            </a:r>
            <a:r>
              <a:rPr lang="en-US" sz="2800" dirty="0" err="1" smtClean="0"/>
              <a:t>Microsoft.Numerics</a:t>
            </a:r>
            <a:r>
              <a:rPr lang="en-US" sz="2800" dirty="0" smtClean="0"/>
              <a:t> </a:t>
            </a:r>
            <a:r>
              <a:rPr lang="ru-RU" sz="2800" dirty="0" smtClean="0"/>
              <a:t>распределённого </a:t>
            </a:r>
            <a:r>
              <a:rPr lang="en-US" sz="2800" dirty="0" smtClean="0"/>
              <a:t>IO </a:t>
            </a:r>
            <a:r>
              <a:rPr lang="ru-RU" sz="2800" dirty="0" smtClean="0"/>
              <a:t>для чтения документов и формирования матриц терминов-документов</a:t>
            </a:r>
            <a:endParaRPr lang="en-US" sz="2800" dirty="0"/>
          </a:p>
        </p:txBody>
      </p:sp>
      <p:sp>
        <p:nvSpPr>
          <p:cNvPr id="4" name="Cloud 3"/>
          <p:cNvSpPr/>
          <p:nvPr/>
        </p:nvSpPr>
        <p:spPr>
          <a:xfrm>
            <a:off x="2918305" y="1447800"/>
            <a:ext cx="2796695" cy="130209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BLOB Storage</a:t>
            </a:r>
            <a:endParaRPr lang="en-US" sz="2400" dirty="0"/>
          </a:p>
        </p:txBody>
      </p:sp>
      <p:sp>
        <p:nvSpPr>
          <p:cNvPr id="6" name="TextBox 5"/>
          <p:cNvSpPr txBox="1"/>
          <p:nvPr/>
        </p:nvSpPr>
        <p:spPr>
          <a:xfrm>
            <a:off x="2407640" y="3163669"/>
            <a:ext cx="1284519" cy="923330"/>
          </a:xfrm>
          <a:prstGeom prst="rect">
            <a:avLst/>
          </a:prstGeom>
          <a:noFill/>
        </p:spPr>
        <p:txBody>
          <a:bodyPr wrap="none" rtlCol="0">
            <a:spAutoFit/>
          </a:bodyPr>
          <a:lstStyle/>
          <a:p>
            <a:r>
              <a:rPr lang="en-US" dirty="0" smtClean="0"/>
              <a:t>Doc A </a:t>
            </a:r>
          </a:p>
          <a:p>
            <a:r>
              <a:rPr lang="en-US" dirty="0"/>
              <a:t>d</a:t>
            </a:r>
            <a:r>
              <a:rPr lang="en-US" dirty="0" smtClean="0"/>
              <a:t>ictionary, </a:t>
            </a:r>
          </a:p>
          <a:p>
            <a:r>
              <a:rPr lang="en-US" dirty="0" smtClean="0"/>
              <a:t>frequencies</a:t>
            </a:r>
          </a:p>
        </p:txBody>
      </p:sp>
      <p:sp>
        <p:nvSpPr>
          <p:cNvPr id="8" name="TextBox 7"/>
          <p:cNvSpPr txBox="1"/>
          <p:nvPr/>
        </p:nvSpPr>
        <p:spPr>
          <a:xfrm>
            <a:off x="3810000" y="3163669"/>
            <a:ext cx="1284519" cy="923330"/>
          </a:xfrm>
          <a:prstGeom prst="rect">
            <a:avLst/>
          </a:prstGeom>
          <a:noFill/>
        </p:spPr>
        <p:txBody>
          <a:bodyPr wrap="none" rtlCol="0">
            <a:spAutoFit/>
          </a:bodyPr>
          <a:lstStyle/>
          <a:p>
            <a:r>
              <a:rPr lang="en-US" dirty="0" smtClean="0"/>
              <a:t>Doc B</a:t>
            </a:r>
          </a:p>
          <a:p>
            <a:r>
              <a:rPr lang="en-US" dirty="0"/>
              <a:t>d</a:t>
            </a:r>
            <a:r>
              <a:rPr lang="en-US" dirty="0" smtClean="0"/>
              <a:t>ictionary,</a:t>
            </a:r>
          </a:p>
          <a:p>
            <a:r>
              <a:rPr lang="en-US" dirty="0" smtClean="0"/>
              <a:t>frequencies</a:t>
            </a:r>
            <a:endParaRPr lang="en-US" dirty="0"/>
          </a:p>
        </p:txBody>
      </p:sp>
      <p:sp>
        <p:nvSpPr>
          <p:cNvPr id="9" name="TextBox 8"/>
          <p:cNvSpPr txBox="1"/>
          <p:nvPr/>
        </p:nvSpPr>
        <p:spPr>
          <a:xfrm>
            <a:off x="5334000" y="3163669"/>
            <a:ext cx="1284519" cy="923330"/>
          </a:xfrm>
          <a:prstGeom prst="rect">
            <a:avLst/>
          </a:prstGeom>
          <a:noFill/>
        </p:spPr>
        <p:txBody>
          <a:bodyPr wrap="none" rtlCol="0">
            <a:spAutoFit/>
          </a:bodyPr>
          <a:lstStyle/>
          <a:p>
            <a:r>
              <a:rPr lang="en-US" dirty="0" smtClean="0"/>
              <a:t>Doc C</a:t>
            </a:r>
          </a:p>
          <a:p>
            <a:r>
              <a:rPr lang="en-US" dirty="0"/>
              <a:t>d</a:t>
            </a:r>
            <a:r>
              <a:rPr lang="en-US" dirty="0" smtClean="0"/>
              <a:t>ictionary,</a:t>
            </a:r>
          </a:p>
          <a:p>
            <a:r>
              <a:rPr lang="en-US" dirty="0" smtClean="0"/>
              <a:t>frequencies</a:t>
            </a:r>
            <a:endParaRPr lang="en-US" dirty="0"/>
          </a:p>
        </p:txBody>
      </p:sp>
      <p:sp>
        <p:nvSpPr>
          <p:cNvPr id="10" name="TextBox 9"/>
          <p:cNvSpPr txBox="1"/>
          <p:nvPr/>
        </p:nvSpPr>
        <p:spPr>
          <a:xfrm>
            <a:off x="1073791" y="4495800"/>
            <a:ext cx="1038939" cy="1569660"/>
          </a:xfrm>
          <a:prstGeom prst="rect">
            <a:avLst/>
          </a:prstGeom>
          <a:noFill/>
        </p:spPr>
        <p:txBody>
          <a:bodyPr wrap="none" rtlCol="0">
            <a:spAutoFit/>
          </a:bodyPr>
          <a:lstStyle/>
          <a:p>
            <a:r>
              <a:rPr lang="en-US" sz="2400" dirty="0" smtClean="0"/>
              <a:t>Term 1</a:t>
            </a:r>
          </a:p>
          <a:p>
            <a:r>
              <a:rPr lang="en-US" sz="2400" dirty="0" smtClean="0"/>
              <a:t>Term 2</a:t>
            </a:r>
          </a:p>
          <a:p>
            <a:r>
              <a:rPr lang="en-US" sz="2400" dirty="0" smtClean="0"/>
              <a:t>Term 3</a:t>
            </a:r>
          </a:p>
          <a:p>
            <a:r>
              <a:rPr lang="en-US" sz="2400" dirty="0" smtClean="0"/>
              <a:t>Term 4</a:t>
            </a:r>
            <a:endParaRPr lang="en-US" sz="2400" dirty="0"/>
          </a:p>
        </p:txBody>
      </p:sp>
      <p:graphicFrame>
        <p:nvGraphicFramePr>
          <p:cNvPr id="11" name="Table 10"/>
          <p:cNvGraphicFramePr>
            <a:graphicFrameLocks noGrp="1"/>
          </p:cNvGraphicFramePr>
          <p:nvPr>
            <p:extLst>
              <p:ext uri="{D42A27DB-BD31-4B8C-83A1-F6EECF244321}">
                <p14:modId xmlns:p14="http://schemas.microsoft.com/office/powerpoint/2010/main" val="3901432408"/>
              </p:ext>
            </p:extLst>
          </p:nvPr>
        </p:nvGraphicFramePr>
        <p:xfrm>
          <a:off x="2140591" y="4495800"/>
          <a:ext cx="4419600" cy="1849120"/>
        </p:xfrm>
        <a:graphic>
          <a:graphicData uri="http://schemas.openxmlformats.org/drawingml/2006/table">
            <a:tbl>
              <a:tblPr bandRow="1">
                <a:tableStyleId>{5940675A-B579-460E-94D1-54222C63F5DA}</a:tableStyleId>
              </a:tblPr>
              <a:tblGrid>
                <a:gridCol w="1600200"/>
                <a:gridCol w="1447800"/>
                <a:gridCol w="1371600"/>
              </a:tblGrid>
              <a:tr h="228600">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
        <p:nvSpPr>
          <p:cNvPr id="12" name="Right Arrow 11"/>
          <p:cNvSpPr/>
          <p:nvPr/>
        </p:nvSpPr>
        <p:spPr>
          <a:xfrm rot="5400000">
            <a:off x="2777404" y="2880886"/>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rot="5400000">
            <a:off x="4213016" y="2880886"/>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5400000">
            <a:off x="5584616" y="2880887"/>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p:nvPr/>
        </p:nvSpPr>
        <p:spPr>
          <a:xfrm rot="5400000">
            <a:off x="2808645" y="4136816"/>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5400000">
            <a:off x="4213016" y="4136816"/>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5400000">
            <a:off x="5604424" y="4136816"/>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758111" y="5041918"/>
            <a:ext cx="3233059"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400" dirty="0" smtClean="0"/>
              <a:t>Term-document matrix</a:t>
            </a:r>
            <a:endParaRPr lang="en-US" sz="2400" dirty="0"/>
          </a:p>
        </p:txBody>
      </p:sp>
    </p:spTree>
    <p:extLst>
      <p:ext uri="{BB962C8B-B14F-4D97-AF65-F5344CB8AC3E}">
        <p14:creationId xmlns:p14="http://schemas.microsoft.com/office/powerpoint/2010/main" val="250410186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Step 6: </a:t>
            </a:r>
            <a:r>
              <a:rPr lang="ru-RU" sz="2800" dirty="0" smtClean="0"/>
              <a:t>Вычисление </a:t>
            </a:r>
            <a:r>
              <a:rPr lang="en-US" sz="2800" dirty="0" smtClean="0"/>
              <a:t>svd </a:t>
            </a:r>
            <a:r>
              <a:rPr lang="ru-RU" sz="2800" dirty="0" smtClean="0"/>
              <a:t>на</a:t>
            </a:r>
            <a:r>
              <a:rPr lang="en-US" sz="2800" dirty="0" smtClean="0"/>
              <a:t> </a:t>
            </a:r>
            <a:r>
              <a:rPr lang="en-US" sz="2800" dirty="0" err="1" smtClean="0"/>
              <a:t>Microsoft.Numerics</a:t>
            </a:r>
            <a:r>
              <a:rPr lang="en-US" sz="2800" dirty="0" smtClean="0"/>
              <a:t>, </a:t>
            </a:r>
            <a:r>
              <a:rPr lang="ru-RU" sz="2800" dirty="0" smtClean="0"/>
              <a:t>и вычисление корреляционной матрицы</a:t>
            </a:r>
            <a:endParaRPr lang="en-US" sz="2800" dirty="0"/>
          </a:p>
        </p:txBody>
      </p:sp>
      <p:sp>
        <p:nvSpPr>
          <p:cNvPr id="3" name="Content Placeholder 2"/>
          <p:cNvSpPr>
            <a:spLocks noGrp="1"/>
          </p:cNvSpPr>
          <p:nvPr>
            <p:ph idx="1"/>
          </p:nvPr>
        </p:nvSpPr>
        <p:spPr/>
        <p:txBody>
          <a:bodyPr/>
          <a:lstStyle/>
          <a:p>
            <a:pPr marL="0" indent="0">
              <a:buNone/>
            </a:pPr>
            <a:r>
              <a:rPr lang="ru-RU" sz="2400" dirty="0" smtClean="0"/>
              <a:t>Применение </a:t>
            </a:r>
            <a:r>
              <a:rPr lang="en-US" sz="2400" dirty="0" smtClean="0"/>
              <a:t>SVD:</a:t>
            </a:r>
          </a:p>
          <a:p>
            <a:r>
              <a:rPr lang="ru-RU" sz="2400" dirty="0" smtClean="0"/>
              <a:t>Для фильтрации общих слов	</a:t>
            </a:r>
            <a:endParaRPr lang="en-US" sz="2400" dirty="0" smtClean="0"/>
          </a:p>
          <a:p>
            <a:r>
              <a:rPr lang="ru-RU" sz="2400" dirty="0" smtClean="0"/>
              <a:t>Удаления «шума»</a:t>
            </a:r>
            <a:endParaRPr lang="en-US" sz="2400" dirty="0" smtClean="0"/>
          </a:p>
          <a:p>
            <a:r>
              <a:rPr lang="ru-RU" sz="2400" dirty="0" smtClean="0"/>
              <a:t>Группировки схожих слов</a:t>
            </a:r>
            <a:endParaRPr lang="en-US" sz="2400" dirty="0" smtClean="0"/>
          </a:p>
          <a:p>
            <a:pPr marL="0" indent="0">
              <a:buNone/>
            </a:pPr>
            <a:endParaRPr lang="en-US" dirty="0" smtClean="0"/>
          </a:p>
          <a:p>
            <a:pPr marL="0" indent="0">
              <a:buNone/>
            </a:pPr>
            <a:endParaRPr lang="en-US" dirty="0"/>
          </a:p>
        </p:txBody>
      </p:sp>
      <p:sp>
        <p:nvSpPr>
          <p:cNvPr id="4" name="TextBox 3"/>
          <p:cNvSpPr txBox="1"/>
          <p:nvPr/>
        </p:nvSpPr>
        <p:spPr>
          <a:xfrm>
            <a:off x="152400" y="4450140"/>
            <a:ext cx="1143000" cy="1569660"/>
          </a:xfrm>
          <a:prstGeom prst="rect">
            <a:avLst/>
          </a:prstGeom>
          <a:noFill/>
        </p:spPr>
        <p:txBody>
          <a:bodyPr wrap="square" rtlCol="0">
            <a:spAutoFit/>
          </a:bodyPr>
          <a:lstStyle/>
          <a:p>
            <a:r>
              <a:rPr lang="en-US" sz="2400" dirty="0" smtClean="0"/>
              <a:t>Term 1</a:t>
            </a:r>
          </a:p>
          <a:p>
            <a:r>
              <a:rPr lang="en-US" sz="2400" dirty="0" smtClean="0"/>
              <a:t>Term 2</a:t>
            </a:r>
          </a:p>
          <a:p>
            <a:r>
              <a:rPr lang="en-US" sz="2400" dirty="0" smtClean="0"/>
              <a:t>Term 3</a:t>
            </a:r>
          </a:p>
          <a:p>
            <a:r>
              <a:rPr lang="en-US" sz="2400" dirty="0" smtClean="0"/>
              <a:t>Term 4</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2677957369"/>
              </p:ext>
            </p:extLst>
          </p:nvPr>
        </p:nvGraphicFramePr>
        <p:xfrm>
          <a:off x="1219199" y="4495800"/>
          <a:ext cx="2667001" cy="1463040"/>
        </p:xfrm>
        <a:graphic>
          <a:graphicData uri="http://schemas.openxmlformats.org/drawingml/2006/table">
            <a:tbl>
              <a:tblPr bandRow="1">
                <a:tableStyleId>{5940675A-B579-460E-94D1-54222C63F5DA}</a:tableStyleId>
              </a:tblPr>
              <a:tblGrid>
                <a:gridCol w="914401"/>
                <a:gridCol w="914400"/>
                <a:gridCol w="838200"/>
              </a:tblGrid>
              <a:tr h="305648">
                <a:tc>
                  <a:txBody>
                    <a:bodyPr/>
                    <a:lstStyle/>
                    <a:p>
                      <a:endParaRPr lang="en-US" dirty="0"/>
                    </a:p>
                  </a:txBody>
                  <a:tcPr/>
                </a:tc>
                <a:tc>
                  <a:txBody>
                    <a:bodyPr/>
                    <a:lstStyle/>
                    <a:p>
                      <a:endParaRPr lang="en-US"/>
                    </a:p>
                  </a:txBody>
                  <a:tcPr/>
                </a:tc>
                <a:tc>
                  <a:txBody>
                    <a:bodyPr/>
                    <a:lstStyle/>
                    <a:p>
                      <a:endParaRPr lang="en-US" dirty="0"/>
                    </a:p>
                  </a:txBody>
                  <a:tcPr/>
                </a:tc>
              </a:tr>
              <a:tr h="305648">
                <a:tc>
                  <a:txBody>
                    <a:bodyPr/>
                    <a:lstStyle/>
                    <a:p>
                      <a:endParaRPr lang="en-US"/>
                    </a:p>
                  </a:txBody>
                  <a:tcPr/>
                </a:tc>
                <a:tc>
                  <a:txBody>
                    <a:bodyPr/>
                    <a:lstStyle/>
                    <a:p>
                      <a:endParaRPr lang="en-US"/>
                    </a:p>
                  </a:txBody>
                  <a:tcPr/>
                </a:tc>
                <a:tc>
                  <a:txBody>
                    <a:bodyPr/>
                    <a:lstStyle/>
                    <a:p>
                      <a:endParaRPr lang="en-US" dirty="0"/>
                    </a:p>
                  </a:txBody>
                  <a:tcPr/>
                </a:tc>
              </a:tr>
              <a:tr h="305648">
                <a:tc>
                  <a:txBody>
                    <a:bodyPr/>
                    <a:lstStyle/>
                    <a:p>
                      <a:endParaRPr lang="en-US"/>
                    </a:p>
                  </a:txBody>
                  <a:tcPr/>
                </a:tc>
                <a:tc>
                  <a:txBody>
                    <a:bodyPr/>
                    <a:lstStyle/>
                    <a:p>
                      <a:endParaRPr lang="en-US"/>
                    </a:p>
                  </a:txBody>
                  <a:tcPr/>
                </a:tc>
                <a:tc>
                  <a:txBody>
                    <a:bodyPr/>
                    <a:lstStyle/>
                    <a:p>
                      <a:endParaRPr lang="en-US"/>
                    </a:p>
                  </a:txBody>
                  <a:tcPr/>
                </a:tc>
              </a:tr>
              <a:tr h="305648">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6" name="TextBox 5"/>
          <p:cNvSpPr txBox="1"/>
          <p:nvPr/>
        </p:nvSpPr>
        <p:spPr>
          <a:xfrm>
            <a:off x="1260446" y="5034915"/>
            <a:ext cx="2562171"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smtClean="0"/>
              <a:t>Term-document matrix</a:t>
            </a:r>
            <a:endParaRPr lang="en-US" sz="2000" dirty="0"/>
          </a:p>
        </p:txBody>
      </p:sp>
      <p:sp>
        <p:nvSpPr>
          <p:cNvPr id="7" name="TextBox 6"/>
          <p:cNvSpPr txBox="1"/>
          <p:nvPr/>
        </p:nvSpPr>
        <p:spPr>
          <a:xfrm>
            <a:off x="1190022" y="4064184"/>
            <a:ext cx="2755883" cy="461665"/>
          </a:xfrm>
          <a:prstGeom prst="rect">
            <a:avLst/>
          </a:prstGeom>
          <a:noFill/>
        </p:spPr>
        <p:txBody>
          <a:bodyPr wrap="none" rtlCol="0">
            <a:spAutoFit/>
          </a:bodyPr>
          <a:lstStyle/>
          <a:p>
            <a:r>
              <a:rPr lang="en-US" sz="2400" dirty="0" smtClean="0"/>
              <a:t>Doc A   Doc B  Doc C</a:t>
            </a:r>
            <a:endParaRPr lang="en-US" sz="2400" dirty="0"/>
          </a:p>
        </p:txBody>
      </p:sp>
      <p:sp>
        <p:nvSpPr>
          <p:cNvPr id="8" name="TextBox 7"/>
          <p:cNvSpPr txBox="1"/>
          <p:nvPr/>
        </p:nvSpPr>
        <p:spPr>
          <a:xfrm>
            <a:off x="4800600" y="4552415"/>
            <a:ext cx="1143000" cy="1200329"/>
          </a:xfrm>
          <a:prstGeom prst="rect">
            <a:avLst/>
          </a:prstGeom>
          <a:noFill/>
        </p:spPr>
        <p:txBody>
          <a:bodyPr wrap="square" rtlCol="0">
            <a:spAutoFit/>
          </a:bodyPr>
          <a:lstStyle/>
          <a:p>
            <a:r>
              <a:rPr lang="en-US" sz="2400" dirty="0" smtClean="0"/>
              <a:t>Doc A</a:t>
            </a:r>
          </a:p>
          <a:p>
            <a:r>
              <a:rPr lang="en-US" sz="2400" dirty="0" smtClean="0"/>
              <a:t>Doc B</a:t>
            </a:r>
          </a:p>
          <a:p>
            <a:r>
              <a:rPr lang="en-US" sz="2400" dirty="0" smtClean="0"/>
              <a:t>Doc C</a:t>
            </a:r>
          </a:p>
        </p:txBody>
      </p:sp>
      <p:graphicFrame>
        <p:nvGraphicFramePr>
          <p:cNvPr id="9" name="Table 8"/>
          <p:cNvGraphicFramePr>
            <a:graphicFrameLocks noGrp="1"/>
          </p:cNvGraphicFramePr>
          <p:nvPr>
            <p:extLst>
              <p:ext uri="{D42A27DB-BD31-4B8C-83A1-F6EECF244321}">
                <p14:modId xmlns:p14="http://schemas.microsoft.com/office/powerpoint/2010/main" val="3321293217"/>
              </p:ext>
            </p:extLst>
          </p:nvPr>
        </p:nvGraphicFramePr>
        <p:xfrm>
          <a:off x="5715000" y="4602540"/>
          <a:ext cx="2971800" cy="1097280"/>
        </p:xfrm>
        <a:graphic>
          <a:graphicData uri="http://schemas.openxmlformats.org/drawingml/2006/table">
            <a:tbl>
              <a:tblPr bandRow="1">
                <a:tableStyleId>{5940675A-B579-460E-94D1-54222C63F5DA}</a:tableStyleId>
              </a:tblPr>
              <a:tblGrid>
                <a:gridCol w="1066801"/>
                <a:gridCol w="914400"/>
                <a:gridCol w="990599"/>
              </a:tblGrid>
              <a:tr h="305648">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r>
              <a:tr h="305648">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305648">
                <a:tc>
                  <a:txBody>
                    <a:bodyPr/>
                    <a:lstStyle/>
                    <a:p>
                      <a:pPr algn="ctr"/>
                      <a:endParaRPr lang="en-US"/>
                    </a:p>
                  </a:txBody>
                  <a:tcPr/>
                </a:tc>
                <a:tc>
                  <a:txBody>
                    <a:bodyPr/>
                    <a:lstStyle/>
                    <a:p>
                      <a:pPr algn="ctr"/>
                      <a:endParaRPr lang="en-US"/>
                    </a:p>
                  </a:txBody>
                  <a:tcPr/>
                </a:tc>
                <a:tc>
                  <a:txBody>
                    <a:bodyPr/>
                    <a:lstStyle/>
                    <a:p>
                      <a:pPr algn="ctr"/>
                      <a:endParaRPr lang="en-US" dirty="0"/>
                    </a:p>
                  </a:txBody>
                  <a:tcPr/>
                </a:tc>
              </a:tr>
            </a:tbl>
          </a:graphicData>
        </a:graphic>
      </p:graphicFrame>
      <p:sp>
        <p:nvSpPr>
          <p:cNvPr id="10" name="TextBox 9"/>
          <p:cNvSpPr txBox="1"/>
          <p:nvPr/>
        </p:nvSpPr>
        <p:spPr>
          <a:xfrm>
            <a:off x="6048429" y="4933890"/>
            <a:ext cx="2257371"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smtClean="0"/>
              <a:t>Correlation matrix</a:t>
            </a:r>
            <a:endParaRPr lang="en-US" sz="2000" dirty="0"/>
          </a:p>
        </p:txBody>
      </p:sp>
      <p:sp>
        <p:nvSpPr>
          <p:cNvPr id="11" name="TextBox 10"/>
          <p:cNvSpPr txBox="1"/>
          <p:nvPr/>
        </p:nvSpPr>
        <p:spPr>
          <a:xfrm>
            <a:off x="5791200" y="4140875"/>
            <a:ext cx="2893741" cy="461665"/>
          </a:xfrm>
          <a:prstGeom prst="rect">
            <a:avLst/>
          </a:prstGeom>
          <a:noFill/>
        </p:spPr>
        <p:txBody>
          <a:bodyPr wrap="none" rtlCol="0">
            <a:spAutoFit/>
          </a:bodyPr>
          <a:lstStyle/>
          <a:p>
            <a:r>
              <a:rPr lang="en-US" sz="2400" dirty="0" smtClean="0"/>
              <a:t>Doc A    Doc B    Doc C</a:t>
            </a:r>
            <a:endParaRPr lang="en-US" sz="2400" dirty="0"/>
          </a:p>
        </p:txBody>
      </p:sp>
      <p:sp>
        <p:nvSpPr>
          <p:cNvPr id="12" name="Right Arrow 11"/>
          <p:cNvSpPr/>
          <p:nvPr/>
        </p:nvSpPr>
        <p:spPr>
          <a:xfrm>
            <a:off x="4191000" y="4975830"/>
            <a:ext cx="609600" cy="358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989272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Step 7: </a:t>
            </a:r>
            <a:r>
              <a:rPr lang="ru-RU" sz="2800" dirty="0"/>
              <a:t>Пост процесс результатов и </a:t>
            </a:r>
            <a:r>
              <a:rPr lang="ru-RU" sz="2800" dirty="0" smtClean="0"/>
              <a:t>передача на рабочую станци</a:t>
            </a:r>
            <a:r>
              <a:rPr lang="ru-RU" sz="2800" dirty="0"/>
              <a:t>ю</a:t>
            </a:r>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962400"/>
            <a:ext cx="7924800" cy="1979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loud 4"/>
          <p:cNvSpPr/>
          <p:nvPr/>
        </p:nvSpPr>
        <p:spPr>
          <a:xfrm>
            <a:off x="2918305" y="1447800"/>
            <a:ext cx="2796695" cy="1302098"/>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BLOB Storage</a:t>
            </a:r>
            <a:endParaRPr lang="en-US" sz="2400" dirty="0"/>
          </a:p>
        </p:txBody>
      </p:sp>
      <p:sp>
        <p:nvSpPr>
          <p:cNvPr id="6" name="Right Arrow 5"/>
          <p:cNvSpPr/>
          <p:nvPr/>
        </p:nvSpPr>
        <p:spPr>
          <a:xfrm rot="5400000">
            <a:off x="4136816" y="3240868"/>
            <a:ext cx="323251"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36173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smtClean="0"/>
              <a:t>Резюме</a:t>
            </a:r>
            <a:endParaRPr lang="en-US" dirty="0"/>
          </a:p>
        </p:txBody>
      </p:sp>
      <p:sp>
        <p:nvSpPr>
          <p:cNvPr id="3" name="Content Placeholder 2"/>
          <p:cNvSpPr>
            <a:spLocks noGrp="1"/>
          </p:cNvSpPr>
          <p:nvPr>
            <p:ph idx="1"/>
          </p:nvPr>
        </p:nvSpPr>
        <p:spPr/>
        <p:txBody>
          <a:bodyPr/>
          <a:lstStyle/>
          <a:p>
            <a:r>
              <a:rPr lang="en-US" dirty="0" err="1" smtClean="0"/>
              <a:t>Microsoft.Numerics</a:t>
            </a:r>
            <a:r>
              <a:rPr lang="en-US" dirty="0" smtClean="0"/>
              <a:t> </a:t>
            </a:r>
            <a:r>
              <a:rPr lang="ru-RU" dirty="0" smtClean="0"/>
              <a:t>позволяет легко выполнять масштабный анализ данных на </a:t>
            </a:r>
            <a:r>
              <a:rPr lang="en-US" dirty="0" smtClean="0"/>
              <a:t>Azure</a:t>
            </a:r>
          </a:p>
          <a:p>
            <a:endParaRPr lang="en-US" dirty="0"/>
          </a:p>
          <a:p>
            <a:r>
              <a:rPr lang="ru-RU" dirty="0" smtClean="0"/>
              <a:t>Эти возможности могут быть совмещены с возможностями</a:t>
            </a:r>
            <a:r>
              <a:rPr lang="en-US" dirty="0" smtClean="0"/>
              <a:t> Azure data storage </a:t>
            </a:r>
            <a:r>
              <a:rPr lang="ru-RU" dirty="0"/>
              <a:t>и</a:t>
            </a:r>
            <a:r>
              <a:rPr lang="en-US" dirty="0" smtClean="0"/>
              <a:t> Data Transfer</a:t>
            </a:r>
            <a:endParaRPr lang="en-US" dirty="0"/>
          </a:p>
        </p:txBody>
      </p:sp>
    </p:spTree>
    <p:extLst>
      <p:ext uri="{BB962C8B-B14F-4D97-AF65-F5344CB8AC3E}">
        <p14:creationId xmlns:p14="http://schemas.microsoft.com/office/powerpoint/2010/main" val="5197154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style>
          <a:lnRef idx="1">
            <a:schemeClr val="accent3"/>
          </a:lnRef>
          <a:fillRef idx="3">
            <a:schemeClr val="accent3"/>
          </a:fillRef>
          <a:effectRef idx="2">
            <a:schemeClr val="accent3"/>
          </a:effectRef>
          <a:fontRef idx="minor">
            <a:schemeClr val="lt1"/>
          </a:fontRef>
        </p:style>
        <p:txBody>
          <a:bodyPr/>
          <a:lstStyle/>
          <a:p>
            <a:r>
              <a:rPr lang="ru-RU" dirty="0" smtClean="0"/>
              <a:t>Научный процесс и управление</a:t>
            </a:r>
            <a:endParaRPr lang="en-US" dirty="0"/>
          </a:p>
        </p:txBody>
      </p:sp>
      <p:pic>
        <p:nvPicPr>
          <p:cNvPr id="6" name="Rectangle 409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75026" y="3094038"/>
            <a:ext cx="1890712"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ctangle 409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1338" y="2797176"/>
            <a:ext cx="1662113"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Rectangle 410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487488" y="2160588"/>
            <a:ext cx="9969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Rectangle 410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08338" y="2160588"/>
            <a:ext cx="8953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Rectangle 410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49626" y="5100638"/>
            <a:ext cx="925512"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Rectangle 410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471613" y="4689476"/>
            <a:ext cx="1001713"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Rectangle 4104"/>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154363" y="4827588"/>
            <a:ext cx="89376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4105"/>
          <p:cNvSpPr txBox="1">
            <a:spLocks noChangeArrowheads="1"/>
          </p:cNvSpPr>
          <p:nvPr/>
        </p:nvSpPr>
        <p:spPr bwMode="auto">
          <a:xfrm>
            <a:off x="546101" y="1447800"/>
            <a:ext cx="2471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solidFill>
                  <a:schemeClr val="accent3">
                    <a:lumMod val="50000"/>
                  </a:schemeClr>
                </a:solidFill>
              </a:rPr>
              <a:t>1. </a:t>
            </a:r>
            <a:r>
              <a:rPr lang="ru-RU" sz="2400" b="1" dirty="0" smtClean="0">
                <a:solidFill>
                  <a:schemeClr val="accent3">
                    <a:lumMod val="50000"/>
                  </a:schemeClr>
                </a:solidFill>
              </a:rPr>
              <a:t>Наблюдение</a:t>
            </a:r>
            <a:endParaRPr lang="en-US" sz="2400" b="1" dirty="0">
              <a:solidFill>
                <a:schemeClr val="accent3">
                  <a:lumMod val="50000"/>
                </a:schemeClr>
              </a:solidFill>
            </a:endParaRPr>
          </a:p>
        </p:txBody>
      </p:sp>
      <p:sp>
        <p:nvSpPr>
          <p:cNvPr id="14" name="TextBox 4106"/>
          <p:cNvSpPr txBox="1">
            <a:spLocks noChangeArrowheads="1"/>
          </p:cNvSpPr>
          <p:nvPr/>
        </p:nvSpPr>
        <p:spPr bwMode="auto">
          <a:xfrm>
            <a:off x="3208338" y="1671554"/>
            <a:ext cx="1890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solidFill>
                  <a:schemeClr val="accent6">
                    <a:lumMod val="75000"/>
                  </a:schemeClr>
                </a:solidFill>
              </a:rPr>
              <a:t>2. </a:t>
            </a:r>
            <a:r>
              <a:rPr lang="ru-RU" sz="2400" b="1" dirty="0" smtClean="0">
                <a:solidFill>
                  <a:schemeClr val="accent6">
                    <a:lumMod val="75000"/>
                  </a:schemeClr>
                </a:solidFill>
              </a:rPr>
              <a:t>Гипотеза</a:t>
            </a:r>
            <a:endParaRPr lang="en-US" sz="2400" b="1" dirty="0">
              <a:solidFill>
                <a:schemeClr val="accent6">
                  <a:lumMod val="75000"/>
                </a:schemeClr>
              </a:solidFill>
            </a:endParaRPr>
          </a:p>
        </p:txBody>
      </p:sp>
      <p:sp>
        <p:nvSpPr>
          <p:cNvPr id="15" name="TextBox 4107"/>
          <p:cNvSpPr txBox="1">
            <a:spLocks noChangeArrowheads="1"/>
          </p:cNvSpPr>
          <p:nvPr/>
        </p:nvSpPr>
        <p:spPr bwMode="auto">
          <a:xfrm>
            <a:off x="693738" y="6088063"/>
            <a:ext cx="19920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t>4. </a:t>
            </a:r>
            <a:r>
              <a:rPr lang="ru-RU" sz="2400" b="1" dirty="0" smtClean="0"/>
              <a:t>Проверка</a:t>
            </a:r>
            <a:endParaRPr lang="en-US" sz="2400" b="1" dirty="0"/>
          </a:p>
        </p:txBody>
      </p:sp>
      <p:sp>
        <p:nvSpPr>
          <p:cNvPr id="16" name="TextBox 4108"/>
          <p:cNvSpPr txBox="1">
            <a:spLocks noChangeArrowheads="1"/>
          </p:cNvSpPr>
          <p:nvPr/>
        </p:nvSpPr>
        <p:spPr bwMode="auto">
          <a:xfrm>
            <a:off x="3159126" y="6061076"/>
            <a:ext cx="2665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solidFill>
                  <a:schemeClr val="accent5">
                    <a:lumMod val="50000"/>
                  </a:schemeClr>
                </a:solidFill>
              </a:rPr>
              <a:t>3. </a:t>
            </a:r>
            <a:r>
              <a:rPr lang="ru-RU" sz="2400" b="1" dirty="0" smtClean="0">
                <a:solidFill>
                  <a:schemeClr val="accent5">
                    <a:lumMod val="50000"/>
                  </a:schemeClr>
                </a:solidFill>
              </a:rPr>
              <a:t>Предсказание</a:t>
            </a:r>
            <a:endParaRPr lang="en-US" sz="2400" b="1" dirty="0">
              <a:solidFill>
                <a:schemeClr val="accent5">
                  <a:lumMod val="50000"/>
                </a:schemeClr>
              </a:solidFill>
            </a:endParaRPr>
          </a:p>
        </p:txBody>
      </p:sp>
      <p:sp>
        <p:nvSpPr>
          <p:cNvPr id="17" name="Shape 4109"/>
          <p:cNvSpPr>
            <a:spLocks noChangeArrowheads="1"/>
          </p:cNvSpPr>
          <p:nvPr/>
        </p:nvSpPr>
        <p:spPr bwMode="auto">
          <a:xfrm>
            <a:off x="2257426" y="3475038"/>
            <a:ext cx="1077912" cy="971550"/>
          </a:xfrm>
          <a:custGeom>
            <a:avLst/>
            <a:gdLst>
              <a:gd name="T0" fmla="*/ 2147483647 w 21600"/>
              <a:gd name="T1" fmla="*/ 501583378 h 21600"/>
              <a:gd name="T2" fmla="*/ 361396048 w 21600"/>
              <a:gd name="T3" fmla="*/ 982783772 h 21600"/>
              <a:gd name="T4" fmla="*/ 1882041638 w 21600"/>
              <a:gd name="T5" fmla="*/ 760745735 h 21600"/>
              <a:gd name="T6" fmla="*/ 468769656 w 21600"/>
              <a:gd name="T7" fmla="*/ 2031630650 h 21600"/>
              <a:gd name="T8" fmla="*/ 236373376 w 21600"/>
              <a:gd name="T9" fmla="*/ 1330215089 h 21600"/>
              <a:gd name="T10" fmla="*/ 1194420664 w 21600"/>
              <a:gd name="T11" fmla="*/ 116013901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8206" y="15054"/>
                </a:moveTo>
                <a:cubicBezTo>
                  <a:pt x="8987" y="15531"/>
                  <a:pt x="9884" y="15783"/>
                  <a:pt x="10800" y="15783"/>
                </a:cubicBezTo>
                <a:cubicBezTo>
                  <a:pt x="13552" y="15783"/>
                  <a:pt x="15783" y="13552"/>
                  <a:pt x="15783" y="10800"/>
                </a:cubicBezTo>
                <a:cubicBezTo>
                  <a:pt x="15783" y="8047"/>
                  <a:pt x="13552" y="5817"/>
                  <a:pt x="10800" y="5817"/>
                </a:cubicBezTo>
                <a:cubicBezTo>
                  <a:pt x="8047" y="5817"/>
                  <a:pt x="5817" y="8047"/>
                  <a:pt x="5817" y="10800"/>
                </a:cubicBezTo>
                <a:lnTo>
                  <a:pt x="0" y="10800"/>
                </a:lnTo>
                <a:cubicBezTo>
                  <a:pt x="0" y="4835"/>
                  <a:pt x="4835" y="0"/>
                  <a:pt x="10800" y="0"/>
                </a:cubicBezTo>
                <a:cubicBezTo>
                  <a:pt x="16764" y="0"/>
                  <a:pt x="21600" y="4835"/>
                  <a:pt x="21600" y="10800"/>
                </a:cubicBezTo>
                <a:cubicBezTo>
                  <a:pt x="21600" y="16764"/>
                  <a:pt x="16764" y="21600"/>
                  <a:pt x="10800" y="21600"/>
                </a:cubicBezTo>
                <a:cubicBezTo>
                  <a:pt x="8816" y="21600"/>
                  <a:pt x="6871" y="21053"/>
                  <a:pt x="5178" y="20021"/>
                </a:cubicBezTo>
                <a:lnTo>
                  <a:pt x="3772" y="22326"/>
                </a:lnTo>
                <a:lnTo>
                  <a:pt x="1902" y="14618"/>
                </a:lnTo>
                <a:lnTo>
                  <a:pt x="9611" y="12749"/>
                </a:lnTo>
                <a:lnTo>
                  <a:pt x="8206" y="15054"/>
                </a:lnTo>
                <a:close/>
              </a:path>
            </a:pathLst>
          </a:custGeom>
          <a:solidFill>
            <a:srgbClr val="C00000"/>
          </a:solidFill>
          <a:ln w="9525" algn="ctr">
            <a:solidFill>
              <a:schemeClr val="tx1"/>
            </a:solidFill>
            <a:miter lim="800000"/>
            <a:headEnd/>
            <a:tailEnd/>
          </a:ln>
        </p:spPr>
        <p:txBody>
          <a:bodyPr wrap="none" anchor="ctr"/>
          <a:lstStyle/>
          <a:p>
            <a:endParaRPr lang="en-US"/>
          </a:p>
        </p:txBody>
      </p:sp>
      <p:sp>
        <p:nvSpPr>
          <p:cNvPr id="18" name="Right Arrow 17"/>
          <p:cNvSpPr/>
          <p:nvPr/>
        </p:nvSpPr>
        <p:spPr>
          <a:xfrm>
            <a:off x="5638800" y="2797176"/>
            <a:ext cx="1110049" cy="2225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unched Tape 18"/>
          <p:cNvSpPr/>
          <p:nvPr/>
        </p:nvSpPr>
        <p:spPr>
          <a:xfrm>
            <a:off x="7010400" y="3276601"/>
            <a:ext cx="1905000" cy="1336676"/>
          </a:xfrm>
          <a:prstGeom prst="flowChartPunchedTap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ru-RU" sz="2400" b="1" dirty="0" smtClean="0"/>
              <a:t>Управление</a:t>
            </a:r>
            <a:endParaRPr lang="en-US" sz="2400" b="1" dirty="0"/>
          </a:p>
        </p:txBody>
      </p:sp>
    </p:spTree>
    <p:extLst>
      <p:ext uri="{BB962C8B-B14F-4D97-AF65-F5344CB8AC3E}">
        <p14:creationId xmlns:p14="http://schemas.microsoft.com/office/powerpoint/2010/main" val="19351729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Четвертая парадигма в науке</a:t>
            </a:r>
            <a:endParaRPr lang="en-US" dirty="0"/>
          </a:p>
        </p:txBody>
      </p:sp>
      <p:pic>
        <p:nvPicPr>
          <p:cNvPr id="1026" name="Picture 2" descr="http://research.microsoft.com/en-us/collaboration/fourthparadigm/fpcover-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3324113"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219325"/>
            <a:ext cx="4670078"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24-Point Star 7"/>
          <p:cNvSpPr/>
          <p:nvPr/>
        </p:nvSpPr>
        <p:spPr>
          <a:xfrm>
            <a:off x="5726832" y="3669432"/>
            <a:ext cx="1512168" cy="1512168"/>
          </a:xfrm>
          <a:prstGeom prst="star24">
            <a:avLst>
              <a:gd name="adj" fmla="val 417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Cloud Tools</a:t>
            </a:r>
            <a:endParaRPr lang="en-US" dirty="0"/>
          </a:p>
        </p:txBody>
      </p:sp>
      <p:sp>
        <p:nvSpPr>
          <p:cNvPr id="9" name="Rectangle 8"/>
          <p:cNvSpPr/>
          <p:nvPr/>
        </p:nvSpPr>
        <p:spPr>
          <a:xfrm>
            <a:off x="6867872" y="2651373"/>
            <a:ext cx="2195736" cy="72008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ru-RU" b="1" dirty="0" smtClean="0"/>
              <a:t>Литература</a:t>
            </a:r>
            <a:endParaRPr lang="en-US" b="1" dirty="0"/>
          </a:p>
        </p:txBody>
      </p:sp>
      <p:sp>
        <p:nvSpPr>
          <p:cNvPr id="10" name="Rectangle 9"/>
          <p:cNvSpPr/>
          <p:nvPr/>
        </p:nvSpPr>
        <p:spPr>
          <a:xfrm>
            <a:off x="6867872" y="3947517"/>
            <a:ext cx="2195736" cy="79208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ru-RU" b="1" dirty="0" smtClean="0"/>
              <a:t>Обработанные данные</a:t>
            </a:r>
            <a:endParaRPr lang="en-US" b="1" dirty="0"/>
          </a:p>
        </p:txBody>
      </p:sp>
      <p:sp>
        <p:nvSpPr>
          <p:cNvPr id="11" name="Rectangle 10"/>
          <p:cNvSpPr/>
          <p:nvPr/>
        </p:nvSpPr>
        <p:spPr>
          <a:xfrm>
            <a:off x="6867872" y="5315669"/>
            <a:ext cx="2195736" cy="79208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ru-RU" b="1" dirty="0" smtClean="0"/>
              <a:t>Сырые данные</a:t>
            </a:r>
            <a:endParaRPr lang="en-US" b="1" dirty="0"/>
          </a:p>
        </p:txBody>
      </p:sp>
      <p:sp>
        <p:nvSpPr>
          <p:cNvPr id="12" name="Title 1"/>
          <p:cNvSpPr txBox="1">
            <a:spLocks/>
          </p:cNvSpPr>
          <p:nvPr/>
        </p:nvSpPr>
        <p:spPr>
          <a:xfrm>
            <a:off x="4848113" y="1460911"/>
            <a:ext cx="42672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“Open Science”</a:t>
            </a:r>
            <a:endParaRPr lang="en-US" sz="2800" dirty="0"/>
          </a:p>
        </p:txBody>
      </p:sp>
      <p:graphicFrame>
        <p:nvGraphicFramePr>
          <p:cNvPr id="14" name="Diagram 13"/>
          <p:cNvGraphicFramePr/>
          <p:nvPr>
            <p:extLst>
              <p:ext uri="{D42A27DB-BD31-4B8C-83A1-F6EECF244321}">
                <p14:modId xmlns:p14="http://schemas.microsoft.com/office/powerpoint/2010/main" val="4278792930"/>
              </p:ext>
            </p:extLst>
          </p:nvPr>
        </p:nvGraphicFramePr>
        <p:xfrm>
          <a:off x="1989439" y="2362506"/>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6910727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_economist_daily_deluge.png"/>
          <p:cNvPicPr>
            <a:picLocks noChangeAspect="1"/>
          </p:cNvPicPr>
          <p:nvPr/>
        </p:nvPicPr>
        <p:blipFill>
          <a:blip r:embed="rId3" cstate="print"/>
          <a:stretch>
            <a:fillRect/>
          </a:stretch>
        </p:blipFill>
        <p:spPr>
          <a:xfrm>
            <a:off x="-186280" y="-3167660"/>
            <a:ext cx="9333412" cy="12311660"/>
          </a:xfrm>
          <a:prstGeom prst="rect">
            <a:avLst/>
          </a:prstGeom>
        </p:spPr>
      </p:pic>
      <p:sp>
        <p:nvSpPr>
          <p:cNvPr id="9" name="Rounded Rectangle 8"/>
          <p:cNvSpPr/>
          <p:nvPr/>
        </p:nvSpPr>
        <p:spPr>
          <a:xfrm>
            <a:off x="1676400" y="914400"/>
            <a:ext cx="58674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Терабайты и Петабайты данных…</a:t>
            </a:r>
          </a:p>
          <a:p>
            <a:pPr algn="ctr"/>
            <a:r>
              <a:rPr lang="ru-RU" dirty="0" smtClean="0"/>
              <a:t>Поступающих ежедневно….</a:t>
            </a:r>
            <a:endParaRPr lang="en-US" dirty="0"/>
          </a:p>
        </p:txBody>
      </p:sp>
    </p:spTree>
    <p:extLst>
      <p:ext uri="{BB962C8B-B14F-4D97-AF65-F5344CB8AC3E}">
        <p14:creationId xmlns:p14="http://schemas.microsoft.com/office/powerpoint/2010/main" val="13494098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0" y="0"/>
            <a:ext cx="9144000" cy="6858000"/>
            <a:chOff x="0" y="0"/>
            <a:chExt cx="9144000" cy="6858000"/>
          </a:xfrm>
        </p:grpSpPr>
        <p:sp>
          <p:nvSpPr>
            <p:cNvPr id="71" name="Rectangle 70"/>
            <p:cNvSpPr/>
            <p:nvPr/>
          </p:nvSpPr>
          <p:spPr>
            <a:xfrm>
              <a:off x="0" y="0"/>
              <a:ext cx="9144000" cy="6858000"/>
            </a:xfrm>
            <a:prstGeom prst="rect">
              <a:avLst/>
            </a:prstGeom>
            <a:solidFill>
              <a:sysClr val="windowText" lastClr="000000"/>
            </a:solidFill>
            <a:ln w="25400" cap="flat" cmpd="sng" algn="ctr">
              <a:noFill/>
              <a:prstDash val="solid"/>
            </a:ln>
            <a:effectLst/>
          </p:spPr>
          <p:txBody>
            <a:bodyPr rtlCol="0" anchor="ctr"/>
            <a:lstStyle/>
            <a:p>
              <a:pPr algn="ctr">
                <a:defRPr/>
              </a:pPr>
              <a:endParaRPr lang="en-US" kern="0">
                <a:solidFill>
                  <a:prstClr val="white"/>
                </a:solidFill>
                <a:latin typeface="Segoe"/>
              </a:endParaRPr>
            </a:p>
          </p:txBody>
        </p:sp>
        <p:pic>
          <p:nvPicPr>
            <p:cNvPr id="72" name="Picture 7"/>
            <p:cNvPicPr>
              <a:picLocks noChangeAspect="1" noChangeArrowheads="1"/>
            </p:cNvPicPr>
            <p:nvPr/>
          </p:nvPicPr>
          <p:blipFill>
            <a:blip r:embed="rId3" cstate="print"/>
            <a:srcRect/>
            <a:stretch>
              <a:fillRect/>
            </a:stretch>
          </p:blipFill>
          <p:spPr bwMode="auto">
            <a:xfrm>
              <a:off x="0" y="0"/>
              <a:ext cx="1828800" cy="1371600"/>
            </a:xfrm>
            <a:prstGeom prst="rect">
              <a:avLst/>
            </a:prstGeom>
            <a:noFill/>
            <a:ln w="9525">
              <a:noFill/>
              <a:miter lim="800000"/>
              <a:headEnd/>
              <a:tailEnd/>
            </a:ln>
          </p:spPr>
        </p:pic>
        <p:pic>
          <p:nvPicPr>
            <p:cNvPr id="73" name="Picture 8"/>
            <p:cNvPicPr>
              <a:picLocks noChangeAspect="1" noChangeArrowheads="1"/>
            </p:cNvPicPr>
            <p:nvPr/>
          </p:nvPicPr>
          <p:blipFill>
            <a:blip r:embed="rId4" cstate="print"/>
            <a:srcRect/>
            <a:stretch>
              <a:fillRect/>
            </a:stretch>
          </p:blipFill>
          <p:spPr bwMode="auto">
            <a:xfrm>
              <a:off x="1828800" y="0"/>
              <a:ext cx="1828800" cy="1371600"/>
            </a:xfrm>
            <a:prstGeom prst="rect">
              <a:avLst/>
            </a:prstGeom>
            <a:noFill/>
            <a:ln w="9525">
              <a:noFill/>
              <a:miter lim="800000"/>
              <a:headEnd/>
              <a:tailEnd/>
            </a:ln>
          </p:spPr>
        </p:pic>
        <p:pic>
          <p:nvPicPr>
            <p:cNvPr id="74" name="Picture 9"/>
            <p:cNvPicPr>
              <a:picLocks noChangeAspect="1" noChangeArrowheads="1"/>
            </p:cNvPicPr>
            <p:nvPr/>
          </p:nvPicPr>
          <p:blipFill>
            <a:blip r:embed="rId5" cstate="print"/>
            <a:srcRect/>
            <a:stretch>
              <a:fillRect/>
            </a:stretch>
          </p:blipFill>
          <p:spPr bwMode="auto">
            <a:xfrm>
              <a:off x="3657600" y="0"/>
              <a:ext cx="1828800" cy="1371600"/>
            </a:xfrm>
            <a:prstGeom prst="rect">
              <a:avLst/>
            </a:prstGeom>
            <a:noFill/>
            <a:ln w="9525">
              <a:noFill/>
              <a:miter lim="800000"/>
              <a:headEnd/>
              <a:tailEnd/>
            </a:ln>
          </p:spPr>
        </p:pic>
        <p:pic>
          <p:nvPicPr>
            <p:cNvPr id="75" name="Picture 10"/>
            <p:cNvPicPr>
              <a:picLocks noChangeAspect="1" noChangeArrowheads="1"/>
            </p:cNvPicPr>
            <p:nvPr/>
          </p:nvPicPr>
          <p:blipFill>
            <a:blip r:embed="rId6" cstate="print"/>
            <a:srcRect/>
            <a:stretch>
              <a:fillRect/>
            </a:stretch>
          </p:blipFill>
          <p:spPr bwMode="auto">
            <a:xfrm>
              <a:off x="5486400" y="0"/>
              <a:ext cx="1828800" cy="1371600"/>
            </a:xfrm>
            <a:prstGeom prst="rect">
              <a:avLst/>
            </a:prstGeom>
            <a:noFill/>
            <a:ln w="9525">
              <a:noFill/>
              <a:miter lim="800000"/>
              <a:headEnd/>
              <a:tailEnd/>
            </a:ln>
          </p:spPr>
        </p:pic>
        <p:pic>
          <p:nvPicPr>
            <p:cNvPr id="76" name="Picture 11"/>
            <p:cNvPicPr>
              <a:picLocks noChangeAspect="1" noChangeArrowheads="1"/>
            </p:cNvPicPr>
            <p:nvPr/>
          </p:nvPicPr>
          <p:blipFill>
            <a:blip r:embed="rId7" cstate="print"/>
            <a:srcRect/>
            <a:stretch>
              <a:fillRect/>
            </a:stretch>
          </p:blipFill>
          <p:spPr bwMode="auto">
            <a:xfrm>
              <a:off x="7315200" y="0"/>
              <a:ext cx="1828800" cy="1371600"/>
            </a:xfrm>
            <a:prstGeom prst="rect">
              <a:avLst/>
            </a:prstGeom>
            <a:noFill/>
            <a:ln w="9525">
              <a:noFill/>
              <a:miter lim="800000"/>
              <a:headEnd/>
              <a:tailEnd/>
            </a:ln>
          </p:spPr>
        </p:pic>
        <p:pic>
          <p:nvPicPr>
            <p:cNvPr id="77" name="Picture 12"/>
            <p:cNvPicPr>
              <a:picLocks noChangeAspect="1" noChangeArrowheads="1"/>
            </p:cNvPicPr>
            <p:nvPr/>
          </p:nvPicPr>
          <p:blipFill>
            <a:blip r:embed="rId8" cstate="print"/>
            <a:srcRect/>
            <a:stretch>
              <a:fillRect/>
            </a:stretch>
          </p:blipFill>
          <p:spPr bwMode="auto">
            <a:xfrm>
              <a:off x="0" y="1371600"/>
              <a:ext cx="1828800" cy="1371600"/>
            </a:xfrm>
            <a:prstGeom prst="rect">
              <a:avLst/>
            </a:prstGeom>
            <a:noFill/>
            <a:ln w="9525">
              <a:noFill/>
              <a:miter lim="800000"/>
              <a:headEnd/>
              <a:tailEnd/>
            </a:ln>
          </p:spPr>
        </p:pic>
        <p:pic>
          <p:nvPicPr>
            <p:cNvPr id="78" name="Picture 13"/>
            <p:cNvPicPr>
              <a:picLocks noChangeAspect="1" noChangeArrowheads="1"/>
            </p:cNvPicPr>
            <p:nvPr/>
          </p:nvPicPr>
          <p:blipFill>
            <a:blip r:embed="rId9" cstate="print"/>
            <a:srcRect/>
            <a:stretch>
              <a:fillRect/>
            </a:stretch>
          </p:blipFill>
          <p:spPr bwMode="auto">
            <a:xfrm>
              <a:off x="1828800" y="1371600"/>
              <a:ext cx="1828800" cy="1371600"/>
            </a:xfrm>
            <a:prstGeom prst="rect">
              <a:avLst/>
            </a:prstGeom>
            <a:noFill/>
            <a:ln w="9525">
              <a:noFill/>
              <a:miter lim="800000"/>
              <a:headEnd/>
              <a:tailEnd/>
            </a:ln>
          </p:spPr>
        </p:pic>
        <p:pic>
          <p:nvPicPr>
            <p:cNvPr id="79" name="Picture 14"/>
            <p:cNvPicPr>
              <a:picLocks noChangeAspect="1" noChangeArrowheads="1"/>
            </p:cNvPicPr>
            <p:nvPr/>
          </p:nvPicPr>
          <p:blipFill>
            <a:blip r:embed="rId10" cstate="print"/>
            <a:srcRect/>
            <a:stretch>
              <a:fillRect/>
            </a:stretch>
          </p:blipFill>
          <p:spPr bwMode="auto">
            <a:xfrm>
              <a:off x="5486400" y="1371600"/>
              <a:ext cx="1828800" cy="1371600"/>
            </a:xfrm>
            <a:prstGeom prst="rect">
              <a:avLst/>
            </a:prstGeom>
            <a:noFill/>
            <a:ln w="9525">
              <a:noFill/>
              <a:miter lim="800000"/>
              <a:headEnd/>
              <a:tailEnd/>
            </a:ln>
          </p:spPr>
        </p:pic>
        <p:pic>
          <p:nvPicPr>
            <p:cNvPr id="80" name="Picture 15"/>
            <p:cNvPicPr>
              <a:picLocks noChangeAspect="1" noChangeArrowheads="1"/>
            </p:cNvPicPr>
            <p:nvPr/>
          </p:nvPicPr>
          <p:blipFill>
            <a:blip r:embed="rId11" cstate="print"/>
            <a:srcRect/>
            <a:stretch>
              <a:fillRect/>
            </a:stretch>
          </p:blipFill>
          <p:spPr bwMode="auto">
            <a:xfrm>
              <a:off x="7315200" y="1371600"/>
              <a:ext cx="1828800" cy="1371600"/>
            </a:xfrm>
            <a:prstGeom prst="rect">
              <a:avLst/>
            </a:prstGeom>
            <a:noFill/>
            <a:ln w="9525">
              <a:noFill/>
              <a:miter lim="800000"/>
              <a:headEnd/>
              <a:tailEnd/>
            </a:ln>
          </p:spPr>
        </p:pic>
        <p:pic>
          <p:nvPicPr>
            <p:cNvPr id="81" name="Picture 16"/>
            <p:cNvPicPr>
              <a:picLocks noChangeAspect="1" noChangeArrowheads="1"/>
            </p:cNvPicPr>
            <p:nvPr/>
          </p:nvPicPr>
          <p:blipFill>
            <a:blip r:embed="rId12" cstate="print"/>
            <a:srcRect/>
            <a:stretch>
              <a:fillRect/>
            </a:stretch>
          </p:blipFill>
          <p:spPr bwMode="auto">
            <a:xfrm>
              <a:off x="3657600" y="1371600"/>
              <a:ext cx="1828800" cy="1371600"/>
            </a:xfrm>
            <a:prstGeom prst="rect">
              <a:avLst/>
            </a:prstGeom>
            <a:noFill/>
            <a:ln w="9525">
              <a:noFill/>
              <a:miter lim="800000"/>
              <a:headEnd/>
              <a:tailEnd/>
            </a:ln>
          </p:spPr>
        </p:pic>
        <p:pic>
          <p:nvPicPr>
            <p:cNvPr id="82" name="Picture 17"/>
            <p:cNvPicPr>
              <a:picLocks noChangeAspect="1" noChangeArrowheads="1"/>
            </p:cNvPicPr>
            <p:nvPr/>
          </p:nvPicPr>
          <p:blipFill>
            <a:blip r:embed="rId13" cstate="print"/>
            <a:srcRect/>
            <a:stretch>
              <a:fillRect/>
            </a:stretch>
          </p:blipFill>
          <p:spPr bwMode="auto">
            <a:xfrm>
              <a:off x="0" y="2743200"/>
              <a:ext cx="1828800" cy="1371600"/>
            </a:xfrm>
            <a:prstGeom prst="rect">
              <a:avLst/>
            </a:prstGeom>
            <a:noFill/>
            <a:ln w="9525">
              <a:noFill/>
              <a:miter lim="800000"/>
              <a:headEnd/>
              <a:tailEnd/>
            </a:ln>
          </p:spPr>
        </p:pic>
        <p:pic>
          <p:nvPicPr>
            <p:cNvPr id="83" name="Picture 18"/>
            <p:cNvPicPr>
              <a:picLocks noChangeAspect="1" noChangeArrowheads="1"/>
            </p:cNvPicPr>
            <p:nvPr/>
          </p:nvPicPr>
          <p:blipFill>
            <a:blip r:embed="rId14" cstate="print"/>
            <a:srcRect/>
            <a:stretch>
              <a:fillRect/>
            </a:stretch>
          </p:blipFill>
          <p:spPr bwMode="auto">
            <a:xfrm>
              <a:off x="1828800" y="2743200"/>
              <a:ext cx="1828800" cy="1371600"/>
            </a:xfrm>
            <a:prstGeom prst="rect">
              <a:avLst/>
            </a:prstGeom>
            <a:noFill/>
            <a:ln w="9525">
              <a:noFill/>
              <a:miter lim="800000"/>
              <a:headEnd/>
              <a:tailEnd/>
            </a:ln>
          </p:spPr>
        </p:pic>
        <p:pic>
          <p:nvPicPr>
            <p:cNvPr id="84" name="Picture 20"/>
            <p:cNvPicPr>
              <a:picLocks noChangeAspect="1" noChangeArrowheads="1"/>
            </p:cNvPicPr>
            <p:nvPr/>
          </p:nvPicPr>
          <p:blipFill>
            <a:blip r:embed="rId15" cstate="print"/>
            <a:srcRect/>
            <a:stretch>
              <a:fillRect/>
            </a:stretch>
          </p:blipFill>
          <p:spPr bwMode="auto">
            <a:xfrm>
              <a:off x="5486400" y="2743200"/>
              <a:ext cx="1828800" cy="1371600"/>
            </a:xfrm>
            <a:prstGeom prst="rect">
              <a:avLst/>
            </a:prstGeom>
            <a:noFill/>
            <a:ln w="9525">
              <a:noFill/>
              <a:miter lim="800000"/>
              <a:headEnd/>
              <a:tailEnd/>
            </a:ln>
          </p:spPr>
        </p:pic>
        <p:pic>
          <p:nvPicPr>
            <p:cNvPr id="85" name="Picture 21"/>
            <p:cNvPicPr>
              <a:picLocks noChangeAspect="1" noChangeArrowheads="1"/>
            </p:cNvPicPr>
            <p:nvPr/>
          </p:nvPicPr>
          <p:blipFill>
            <a:blip r:embed="rId16" cstate="print"/>
            <a:srcRect/>
            <a:stretch>
              <a:fillRect/>
            </a:stretch>
          </p:blipFill>
          <p:spPr bwMode="auto">
            <a:xfrm>
              <a:off x="7315200" y="2743200"/>
              <a:ext cx="1828800" cy="1371600"/>
            </a:xfrm>
            <a:prstGeom prst="rect">
              <a:avLst/>
            </a:prstGeom>
            <a:noFill/>
            <a:ln w="9525">
              <a:noFill/>
              <a:miter lim="800000"/>
              <a:headEnd/>
              <a:tailEnd/>
            </a:ln>
          </p:spPr>
        </p:pic>
        <p:pic>
          <p:nvPicPr>
            <p:cNvPr id="86" name="Picture 22"/>
            <p:cNvPicPr>
              <a:picLocks noChangeAspect="1" noChangeArrowheads="1"/>
            </p:cNvPicPr>
            <p:nvPr/>
          </p:nvPicPr>
          <p:blipFill>
            <a:blip r:embed="rId17" cstate="print"/>
            <a:srcRect/>
            <a:stretch>
              <a:fillRect/>
            </a:stretch>
          </p:blipFill>
          <p:spPr bwMode="auto">
            <a:xfrm>
              <a:off x="7315200" y="4114800"/>
              <a:ext cx="1828800" cy="1371600"/>
            </a:xfrm>
            <a:prstGeom prst="rect">
              <a:avLst/>
            </a:prstGeom>
            <a:noFill/>
            <a:ln w="9525">
              <a:noFill/>
              <a:miter lim="800000"/>
              <a:headEnd/>
              <a:tailEnd/>
            </a:ln>
          </p:spPr>
        </p:pic>
        <p:pic>
          <p:nvPicPr>
            <p:cNvPr id="87" name="Picture 23"/>
            <p:cNvPicPr>
              <a:picLocks noChangeAspect="1" noChangeArrowheads="1"/>
            </p:cNvPicPr>
            <p:nvPr/>
          </p:nvPicPr>
          <p:blipFill>
            <a:blip r:embed="rId18" cstate="print"/>
            <a:srcRect/>
            <a:stretch>
              <a:fillRect/>
            </a:stretch>
          </p:blipFill>
          <p:spPr bwMode="auto">
            <a:xfrm>
              <a:off x="5486400" y="4114800"/>
              <a:ext cx="1828800" cy="1371600"/>
            </a:xfrm>
            <a:prstGeom prst="rect">
              <a:avLst/>
            </a:prstGeom>
            <a:noFill/>
            <a:ln w="9525">
              <a:noFill/>
              <a:miter lim="800000"/>
              <a:headEnd/>
              <a:tailEnd/>
            </a:ln>
          </p:spPr>
        </p:pic>
        <p:pic>
          <p:nvPicPr>
            <p:cNvPr id="88" name="Picture 24"/>
            <p:cNvPicPr>
              <a:picLocks noChangeAspect="1" noChangeArrowheads="1"/>
            </p:cNvPicPr>
            <p:nvPr/>
          </p:nvPicPr>
          <p:blipFill>
            <a:blip r:embed="rId19" cstate="print"/>
            <a:srcRect/>
            <a:stretch>
              <a:fillRect/>
            </a:stretch>
          </p:blipFill>
          <p:spPr bwMode="auto">
            <a:xfrm>
              <a:off x="3657600" y="4114800"/>
              <a:ext cx="1828800" cy="1371600"/>
            </a:xfrm>
            <a:prstGeom prst="rect">
              <a:avLst/>
            </a:prstGeom>
            <a:noFill/>
            <a:ln w="9525">
              <a:noFill/>
              <a:miter lim="800000"/>
              <a:headEnd/>
              <a:tailEnd/>
            </a:ln>
          </p:spPr>
        </p:pic>
        <p:pic>
          <p:nvPicPr>
            <p:cNvPr id="89" name="Picture 25"/>
            <p:cNvPicPr>
              <a:picLocks noChangeAspect="1" noChangeArrowheads="1"/>
            </p:cNvPicPr>
            <p:nvPr/>
          </p:nvPicPr>
          <p:blipFill>
            <a:blip r:embed="rId20" cstate="print"/>
            <a:srcRect/>
            <a:stretch>
              <a:fillRect/>
            </a:stretch>
          </p:blipFill>
          <p:spPr bwMode="auto">
            <a:xfrm>
              <a:off x="0" y="4114800"/>
              <a:ext cx="1828800" cy="1371600"/>
            </a:xfrm>
            <a:prstGeom prst="rect">
              <a:avLst/>
            </a:prstGeom>
            <a:noFill/>
            <a:ln w="9525">
              <a:noFill/>
              <a:miter lim="800000"/>
              <a:headEnd/>
              <a:tailEnd/>
            </a:ln>
          </p:spPr>
        </p:pic>
        <p:pic>
          <p:nvPicPr>
            <p:cNvPr id="90" name="Picture 26"/>
            <p:cNvPicPr>
              <a:picLocks noChangeAspect="1" noChangeArrowheads="1"/>
            </p:cNvPicPr>
            <p:nvPr/>
          </p:nvPicPr>
          <p:blipFill>
            <a:blip r:embed="rId21" cstate="print"/>
            <a:srcRect/>
            <a:stretch>
              <a:fillRect/>
            </a:stretch>
          </p:blipFill>
          <p:spPr bwMode="auto">
            <a:xfrm>
              <a:off x="1828800" y="4114800"/>
              <a:ext cx="1828800" cy="1371600"/>
            </a:xfrm>
            <a:prstGeom prst="rect">
              <a:avLst/>
            </a:prstGeom>
            <a:noFill/>
            <a:ln w="9525">
              <a:noFill/>
              <a:miter lim="800000"/>
              <a:headEnd/>
              <a:tailEnd/>
            </a:ln>
          </p:spPr>
        </p:pic>
        <p:pic>
          <p:nvPicPr>
            <p:cNvPr id="91" name="Picture 27"/>
            <p:cNvPicPr>
              <a:picLocks noChangeAspect="1" noChangeArrowheads="1"/>
            </p:cNvPicPr>
            <p:nvPr/>
          </p:nvPicPr>
          <p:blipFill>
            <a:blip r:embed="rId22" cstate="print"/>
            <a:srcRect/>
            <a:stretch>
              <a:fillRect/>
            </a:stretch>
          </p:blipFill>
          <p:spPr bwMode="auto">
            <a:xfrm>
              <a:off x="0" y="5486400"/>
              <a:ext cx="1828800" cy="1371600"/>
            </a:xfrm>
            <a:prstGeom prst="rect">
              <a:avLst/>
            </a:prstGeom>
            <a:noFill/>
            <a:ln w="9525">
              <a:noFill/>
              <a:miter lim="800000"/>
              <a:headEnd/>
              <a:tailEnd/>
            </a:ln>
          </p:spPr>
        </p:pic>
        <p:pic>
          <p:nvPicPr>
            <p:cNvPr id="92" name="Picture 28"/>
            <p:cNvPicPr>
              <a:picLocks noChangeAspect="1" noChangeArrowheads="1"/>
            </p:cNvPicPr>
            <p:nvPr/>
          </p:nvPicPr>
          <p:blipFill>
            <a:blip r:embed="rId23" cstate="print"/>
            <a:srcRect/>
            <a:stretch>
              <a:fillRect/>
            </a:stretch>
          </p:blipFill>
          <p:spPr bwMode="auto">
            <a:xfrm>
              <a:off x="1828800" y="5486400"/>
              <a:ext cx="1828800" cy="1371600"/>
            </a:xfrm>
            <a:prstGeom prst="rect">
              <a:avLst/>
            </a:prstGeom>
            <a:noFill/>
            <a:ln w="9525">
              <a:noFill/>
              <a:miter lim="800000"/>
              <a:headEnd/>
              <a:tailEnd/>
            </a:ln>
          </p:spPr>
        </p:pic>
        <p:pic>
          <p:nvPicPr>
            <p:cNvPr id="93" name="Picture 29"/>
            <p:cNvPicPr>
              <a:picLocks noChangeAspect="1" noChangeArrowheads="1"/>
            </p:cNvPicPr>
            <p:nvPr/>
          </p:nvPicPr>
          <p:blipFill>
            <a:blip r:embed="rId24" cstate="print"/>
            <a:srcRect/>
            <a:stretch>
              <a:fillRect/>
            </a:stretch>
          </p:blipFill>
          <p:spPr bwMode="auto">
            <a:xfrm>
              <a:off x="3657600" y="5486400"/>
              <a:ext cx="1828800" cy="1371600"/>
            </a:xfrm>
            <a:prstGeom prst="rect">
              <a:avLst/>
            </a:prstGeom>
            <a:noFill/>
            <a:ln w="9525">
              <a:noFill/>
              <a:miter lim="800000"/>
              <a:headEnd/>
              <a:tailEnd/>
            </a:ln>
          </p:spPr>
        </p:pic>
        <p:pic>
          <p:nvPicPr>
            <p:cNvPr id="94" name="Picture 30"/>
            <p:cNvPicPr>
              <a:picLocks noChangeAspect="1" noChangeArrowheads="1"/>
            </p:cNvPicPr>
            <p:nvPr/>
          </p:nvPicPr>
          <p:blipFill>
            <a:blip r:embed="rId25" cstate="print"/>
            <a:srcRect/>
            <a:stretch>
              <a:fillRect/>
            </a:stretch>
          </p:blipFill>
          <p:spPr bwMode="auto">
            <a:xfrm>
              <a:off x="5486400" y="5486400"/>
              <a:ext cx="1828800" cy="1371600"/>
            </a:xfrm>
            <a:prstGeom prst="rect">
              <a:avLst/>
            </a:prstGeom>
            <a:noFill/>
            <a:ln w="9525">
              <a:noFill/>
              <a:miter lim="800000"/>
              <a:headEnd/>
              <a:tailEnd/>
            </a:ln>
          </p:spPr>
        </p:pic>
        <p:pic>
          <p:nvPicPr>
            <p:cNvPr id="95" name="Picture 31"/>
            <p:cNvPicPr>
              <a:picLocks noChangeAspect="1" noChangeArrowheads="1"/>
            </p:cNvPicPr>
            <p:nvPr/>
          </p:nvPicPr>
          <p:blipFill>
            <a:blip r:embed="rId26" cstate="print"/>
            <a:srcRect/>
            <a:stretch>
              <a:fillRect/>
            </a:stretch>
          </p:blipFill>
          <p:spPr bwMode="auto">
            <a:xfrm>
              <a:off x="7315200" y="5486400"/>
              <a:ext cx="1828800" cy="1371600"/>
            </a:xfrm>
            <a:prstGeom prst="rect">
              <a:avLst/>
            </a:prstGeom>
            <a:noFill/>
            <a:ln w="9525">
              <a:noFill/>
              <a:miter lim="800000"/>
              <a:headEnd/>
              <a:tailEnd/>
            </a:ln>
          </p:spPr>
        </p:pic>
        <p:pic>
          <p:nvPicPr>
            <p:cNvPr id="96" name="Picture 7"/>
            <p:cNvPicPr>
              <a:picLocks noChangeAspect="1" noChangeArrowheads="1"/>
            </p:cNvPicPr>
            <p:nvPr/>
          </p:nvPicPr>
          <p:blipFill>
            <a:blip r:embed="rId27" cstate="print"/>
            <a:srcRect/>
            <a:stretch>
              <a:fillRect/>
            </a:stretch>
          </p:blipFill>
          <p:spPr bwMode="auto">
            <a:xfrm>
              <a:off x="3657600" y="2743200"/>
              <a:ext cx="304800" cy="228600"/>
            </a:xfrm>
            <a:prstGeom prst="rect">
              <a:avLst/>
            </a:prstGeom>
            <a:noFill/>
            <a:ln w="9525">
              <a:noFill/>
              <a:miter lim="800000"/>
              <a:headEnd/>
              <a:tailEnd/>
            </a:ln>
          </p:spPr>
        </p:pic>
        <p:pic>
          <p:nvPicPr>
            <p:cNvPr id="97" name="Picture 8"/>
            <p:cNvPicPr>
              <a:picLocks noChangeAspect="1" noChangeArrowheads="1"/>
            </p:cNvPicPr>
            <p:nvPr/>
          </p:nvPicPr>
          <p:blipFill>
            <a:blip r:embed="rId28" cstate="print"/>
            <a:srcRect/>
            <a:stretch>
              <a:fillRect/>
            </a:stretch>
          </p:blipFill>
          <p:spPr bwMode="auto">
            <a:xfrm>
              <a:off x="3962400" y="2743200"/>
              <a:ext cx="304800" cy="228600"/>
            </a:xfrm>
            <a:prstGeom prst="rect">
              <a:avLst/>
            </a:prstGeom>
            <a:noFill/>
            <a:ln w="9525">
              <a:noFill/>
              <a:miter lim="800000"/>
              <a:headEnd/>
              <a:tailEnd/>
            </a:ln>
          </p:spPr>
        </p:pic>
        <p:pic>
          <p:nvPicPr>
            <p:cNvPr id="98" name="Picture 9"/>
            <p:cNvPicPr>
              <a:picLocks noChangeAspect="1" noChangeArrowheads="1"/>
            </p:cNvPicPr>
            <p:nvPr/>
          </p:nvPicPr>
          <p:blipFill>
            <a:blip r:embed="rId29" cstate="print"/>
            <a:srcRect/>
            <a:stretch>
              <a:fillRect/>
            </a:stretch>
          </p:blipFill>
          <p:spPr bwMode="auto">
            <a:xfrm>
              <a:off x="4267200" y="2743200"/>
              <a:ext cx="304800" cy="228600"/>
            </a:xfrm>
            <a:prstGeom prst="rect">
              <a:avLst/>
            </a:prstGeom>
            <a:noFill/>
            <a:ln w="9525">
              <a:noFill/>
              <a:miter lim="800000"/>
              <a:headEnd/>
              <a:tailEnd/>
            </a:ln>
          </p:spPr>
        </p:pic>
        <p:pic>
          <p:nvPicPr>
            <p:cNvPr id="99" name="Picture 10"/>
            <p:cNvPicPr>
              <a:picLocks noChangeAspect="1" noChangeArrowheads="1"/>
            </p:cNvPicPr>
            <p:nvPr/>
          </p:nvPicPr>
          <p:blipFill>
            <a:blip r:embed="rId30" cstate="print"/>
            <a:srcRect/>
            <a:stretch>
              <a:fillRect/>
            </a:stretch>
          </p:blipFill>
          <p:spPr bwMode="auto">
            <a:xfrm>
              <a:off x="4572000" y="2743200"/>
              <a:ext cx="304800" cy="228600"/>
            </a:xfrm>
            <a:prstGeom prst="rect">
              <a:avLst/>
            </a:prstGeom>
            <a:noFill/>
            <a:ln w="9525">
              <a:noFill/>
              <a:miter lim="800000"/>
              <a:headEnd/>
              <a:tailEnd/>
            </a:ln>
          </p:spPr>
        </p:pic>
        <p:pic>
          <p:nvPicPr>
            <p:cNvPr id="100" name="Picture 11"/>
            <p:cNvPicPr>
              <a:picLocks noChangeAspect="1" noChangeArrowheads="1"/>
            </p:cNvPicPr>
            <p:nvPr/>
          </p:nvPicPr>
          <p:blipFill>
            <a:blip r:embed="rId31" cstate="print"/>
            <a:srcRect/>
            <a:stretch>
              <a:fillRect/>
            </a:stretch>
          </p:blipFill>
          <p:spPr bwMode="auto">
            <a:xfrm>
              <a:off x="4876800" y="2743200"/>
              <a:ext cx="304800" cy="228600"/>
            </a:xfrm>
            <a:prstGeom prst="rect">
              <a:avLst/>
            </a:prstGeom>
            <a:noFill/>
            <a:ln w="9525">
              <a:noFill/>
              <a:miter lim="800000"/>
              <a:headEnd/>
              <a:tailEnd/>
            </a:ln>
          </p:spPr>
        </p:pic>
        <p:pic>
          <p:nvPicPr>
            <p:cNvPr id="101" name="Picture 12"/>
            <p:cNvPicPr>
              <a:picLocks noChangeAspect="1" noChangeArrowheads="1"/>
            </p:cNvPicPr>
            <p:nvPr/>
          </p:nvPicPr>
          <p:blipFill>
            <a:blip r:embed="rId32" cstate="print"/>
            <a:srcRect/>
            <a:stretch>
              <a:fillRect/>
            </a:stretch>
          </p:blipFill>
          <p:spPr bwMode="auto">
            <a:xfrm>
              <a:off x="5181600" y="2743200"/>
              <a:ext cx="304800" cy="228600"/>
            </a:xfrm>
            <a:prstGeom prst="rect">
              <a:avLst/>
            </a:prstGeom>
            <a:noFill/>
            <a:ln w="9525">
              <a:noFill/>
              <a:miter lim="800000"/>
              <a:headEnd/>
              <a:tailEnd/>
            </a:ln>
          </p:spPr>
        </p:pic>
        <p:pic>
          <p:nvPicPr>
            <p:cNvPr id="102" name="Picture 13"/>
            <p:cNvPicPr>
              <a:picLocks noChangeAspect="1" noChangeArrowheads="1"/>
            </p:cNvPicPr>
            <p:nvPr/>
          </p:nvPicPr>
          <p:blipFill>
            <a:blip r:embed="rId33" cstate="print"/>
            <a:srcRect/>
            <a:stretch>
              <a:fillRect/>
            </a:stretch>
          </p:blipFill>
          <p:spPr bwMode="auto">
            <a:xfrm>
              <a:off x="3657600" y="2971800"/>
              <a:ext cx="304800" cy="228600"/>
            </a:xfrm>
            <a:prstGeom prst="rect">
              <a:avLst/>
            </a:prstGeom>
            <a:noFill/>
            <a:ln w="9525">
              <a:noFill/>
              <a:miter lim="800000"/>
              <a:headEnd/>
              <a:tailEnd/>
            </a:ln>
          </p:spPr>
        </p:pic>
        <p:pic>
          <p:nvPicPr>
            <p:cNvPr id="103" name="Picture 14"/>
            <p:cNvPicPr>
              <a:picLocks noChangeAspect="1" noChangeArrowheads="1"/>
            </p:cNvPicPr>
            <p:nvPr/>
          </p:nvPicPr>
          <p:blipFill>
            <a:blip r:embed="rId34" cstate="print"/>
            <a:srcRect/>
            <a:stretch>
              <a:fillRect/>
            </a:stretch>
          </p:blipFill>
          <p:spPr bwMode="auto">
            <a:xfrm>
              <a:off x="3962400" y="2971800"/>
              <a:ext cx="304800" cy="228600"/>
            </a:xfrm>
            <a:prstGeom prst="rect">
              <a:avLst/>
            </a:prstGeom>
            <a:noFill/>
            <a:ln w="9525">
              <a:noFill/>
              <a:miter lim="800000"/>
              <a:headEnd/>
              <a:tailEnd/>
            </a:ln>
          </p:spPr>
        </p:pic>
        <p:pic>
          <p:nvPicPr>
            <p:cNvPr id="104" name="Picture 15"/>
            <p:cNvPicPr>
              <a:picLocks noChangeAspect="1" noChangeArrowheads="1"/>
            </p:cNvPicPr>
            <p:nvPr/>
          </p:nvPicPr>
          <p:blipFill>
            <a:blip r:embed="rId35" cstate="print"/>
            <a:srcRect/>
            <a:stretch>
              <a:fillRect/>
            </a:stretch>
          </p:blipFill>
          <p:spPr bwMode="auto">
            <a:xfrm>
              <a:off x="4267200" y="2971800"/>
              <a:ext cx="304800" cy="228600"/>
            </a:xfrm>
            <a:prstGeom prst="rect">
              <a:avLst/>
            </a:prstGeom>
            <a:noFill/>
            <a:ln w="9525">
              <a:noFill/>
              <a:miter lim="800000"/>
              <a:headEnd/>
              <a:tailEnd/>
            </a:ln>
          </p:spPr>
        </p:pic>
        <p:pic>
          <p:nvPicPr>
            <p:cNvPr id="105" name="Picture 16"/>
            <p:cNvPicPr>
              <a:picLocks noChangeAspect="1" noChangeArrowheads="1"/>
            </p:cNvPicPr>
            <p:nvPr/>
          </p:nvPicPr>
          <p:blipFill>
            <a:blip r:embed="rId36" cstate="print"/>
            <a:srcRect/>
            <a:stretch>
              <a:fillRect/>
            </a:stretch>
          </p:blipFill>
          <p:spPr bwMode="auto">
            <a:xfrm>
              <a:off x="4572000" y="2971800"/>
              <a:ext cx="304800" cy="228600"/>
            </a:xfrm>
            <a:prstGeom prst="rect">
              <a:avLst/>
            </a:prstGeom>
            <a:noFill/>
            <a:ln w="9525">
              <a:noFill/>
              <a:miter lim="800000"/>
              <a:headEnd/>
              <a:tailEnd/>
            </a:ln>
          </p:spPr>
        </p:pic>
        <p:pic>
          <p:nvPicPr>
            <p:cNvPr id="106" name="Picture 17"/>
            <p:cNvPicPr>
              <a:picLocks noChangeAspect="1" noChangeArrowheads="1"/>
            </p:cNvPicPr>
            <p:nvPr/>
          </p:nvPicPr>
          <p:blipFill>
            <a:blip r:embed="rId37" cstate="print"/>
            <a:srcRect/>
            <a:stretch>
              <a:fillRect/>
            </a:stretch>
          </p:blipFill>
          <p:spPr bwMode="auto">
            <a:xfrm>
              <a:off x="5181600" y="2971800"/>
              <a:ext cx="304800" cy="228600"/>
            </a:xfrm>
            <a:prstGeom prst="rect">
              <a:avLst/>
            </a:prstGeom>
            <a:noFill/>
            <a:ln w="9525">
              <a:noFill/>
              <a:miter lim="800000"/>
              <a:headEnd/>
              <a:tailEnd/>
            </a:ln>
          </p:spPr>
        </p:pic>
        <p:pic>
          <p:nvPicPr>
            <p:cNvPr id="107" name="Picture 18"/>
            <p:cNvPicPr>
              <a:picLocks noChangeAspect="1" noChangeArrowheads="1"/>
            </p:cNvPicPr>
            <p:nvPr/>
          </p:nvPicPr>
          <p:blipFill>
            <a:blip r:embed="rId38" cstate="print"/>
            <a:srcRect/>
            <a:stretch>
              <a:fillRect/>
            </a:stretch>
          </p:blipFill>
          <p:spPr bwMode="auto">
            <a:xfrm>
              <a:off x="4876800" y="2971800"/>
              <a:ext cx="304800" cy="228600"/>
            </a:xfrm>
            <a:prstGeom prst="rect">
              <a:avLst/>
            </a:prstGeom>
            <a:noFill/>
            <a:ln w="9525">
              <a:noFill/>
              <a:miter lim="800000"/>
              <a:headEnd/>
              <a:tailEnd/>
            </a:ln>
          </p:spPr>
        </p:pic>
        <p:pic>
          <p:nvPicPr>
            <p:cNvPr id="108" name="Picture 19"/>
            <p:cNvPicPr>
              <a:picLocks noChangeAspect="1" noChangeArrowheads="1"/>
            </p:cNvPicPr>
            <p:nvPr/>
          </p:nvPicPr>
          <p:blipFill>
            <a:blip r:embed="rId39" cstate="print"/>
            <a:srcRect/>
            <a:stretch>
              <a:fillRect/>
            </a:stretch>
          </p:blipFill>
          <p:spPr bwMode="auto">
            <a:xfrm>
              <a:off x="3657600" y="3200400"/>
              <a:ext cx="304800" cy="228600"/>
            </a:xfrm>
            <a:prstGeom prst="rect">
              <a:avLst/>
            </a:prstGeom>
            <a:noFill/>
            <a:ln w="9525">
              <a:noFill/>
              <a:miter lim="800000"/>
              <a:headEnd/>
              <a:tailEnd/>
            </a:ln>
          </p:spPr>
        </p:pic>
        <p:pic>
          <p:nvPicPr>
            <p:cNvPr id="109" name="Picture 20"/>
            <p:cNvPicPr>
              <a:picLocks noChangeAspect="1" noChangeArrowheads="1"/>
            </p:cNvPicPr>
            <p:nvPr/>
          </p:nvPicPr>
          <p:blipFill>
            <a:blip r:embed="rId40" cstate="print"/>
            <a:srcRect/>
            <a:stretch>
              <a:fillRect/>
            </a:stretch>
          </p:blipFill>
          <p:spPr bwMode="auto">
            <a:xfrm>
              <a:off x="3962400" y="3200400"/>
              <a:ext cx="304800" cy="228600"/>
            </a:xfrm>
            <a:prstGeom prst="rect">
              <a:avLst/>
            </a:prstGeom>
            <a:noFill/>
            <a:ln w="9525">
              <a:noFill/>
              <a:miter lim="800000"/>
              <a:headEnd/>
              <a:tailEnd/>
            </a:ln>
          </p:spPr>
        </p:pic>
        <p:pic>
          <p:nvPicPr>
            <p:cNvPr id="110" name="Picture 21"/>
            <p:cNvPicPr>
              <a:picLocks noChangeAspect="1" noChangeArrowheads="1"/>
            </p:cNvPicPr>
            <p:nvPr/>
          </p:nvPicPr>
          <p:blipFill>
            <a:blip r:embed="rId41" cstate="print"/>
            <a:srcRect/>
            <a:stretch>
              <a:fillRect/>
            </a:stretch>
          </p:blipFill>
          <p:spPr bwMode="auto">
            <a:xfrm>
              <a:off x="4267200" y="3200400"/>
              <a:ext cx="304800" cy="228600"/>
            </a:xfrm>
            <a:prstGeom prst="rect">
              <a:avLst/>
            </a:prstGeom>
            <a:noFill/>
            <a:ln w="9525">
              <a:noFill/>
              <a:miter lim="800000"/>
              <a:headEnd/>
              <a:tailEnd/>
            </a:ln>
          </p:spPr>
        </p:pic>
        <p:pic>
          <p:nvPicPr>
            <p:cNvPr id="111" name="Picture 22"/>
            <p:cNvPicPr>
              <a:picLocks noChangeAspect="1" noChangeArrowheads="1"/>
            </p:cNvPicPr>
            <p:nvPr/>
          </p:nvPicPr>
          <p:blipFill>
            <a:blip r:embed="rId42" cstate="print"/>
            <a:srcRect/>
            <a:stretch>
              <a:fillRect/>
            </a:stretch>
          </p:blipFill>
          <p:spPr bwMode="auto">
            <a:xfrm>
              <a:off x="4572000" y="3200400"/>
              <a:ext cx="304800" cy="228600"/>
            </a:xfrm>
            <a:prstGeom prst="rect">
              <a:avLst/>
            </a:prstGeom>
            <a:noFill/>
            <a:ln w="9525">
              <a:noFill/>
              <a:miter lim="800000"/>
              <a:headEnd/>
              <a:tailEnd/>
            </a:ln>
          </p:spPr>
        </p:pic>
        <p:pic>
          <p:nvPicPr>
            <p:cNvPr id="112" name="Picture 23"/>
            <p:cNvPicPr>
              <a:picLocks noChangeAspect="1" noChangeArrowheads="1"/>
            </p:cNvPicPr>
            <p:nvPr/>
          </p:nvPicPr>
          <p:blipFill>
            <a:blip r:embed="rId43" cstate="print"/>
            <a:srcRect/>
            <a:stretch>
              <a:fillRect/>
            </a:stretch>
          </p:blipFill>
          <p:spPr bwMode="auto">
            <a:xfrm>
              <a:off x="4876800" y="3200400"/>
              <a:ext cx="304800" cy="228600"/>
            </a:xfrm>
            <a:prstGeom prst="rect">
              <a:avLst/>
            </a:prstGeom>
            <a:noFill/>
            <a:ln w="9525">
              <a:noFill/>
              <a:miter lim="800000"/>
              <a:headEnd/>
              <a:tailEnd/>
            </a:ln>
          </p:spPr>
        </p:pic>
        <p:pic>
          <p:nvPicPr>
            <p:cNvPr id="113" name="Picture 24"/>
            <p:cNvPicPr>
              <a:picLocks noChangeAspect="1" noChangeArrowheads="1"/>
            </p:cNvPicPr>
            <p:nvPr/>
          </p:nvPicPr>
          <p:blipFill>
            <a:blip r:embed="rId44" cstate="print"/>
            <a:srcRect/>
            <a:stretch>
              <a:fillRect/>
            </a:stretch>
          </p:blipFill>
          <p:spPr bwMode="auto">
            <a:xfrm>
              <a:off x="5181600" y="3200400"/>
              <a:ext cx="304800" cy="228600"/>
            </a:xfrm>
            <a:prstGeom prst="rect">
              <a:avLst/>
            </a:prstGeom>
            <a:noFill/>
            <a:ln w="9525">
              <a:noFill/>
              <a:miter lim="800000"/>
              <a:headEnd/>
              <a:tailEnd/>
            </a:ln>
          </p:spPr>
        </p:pic>
        <p:pic>
          <p:nvPicPr>
            <p:cNvPr id="114" name="Picture 25"/>
            <p:cNvPicPr>
              <a:picLocks noChangeAspect="1" noChangeArrowheads="1"/>
            </p:cNvPicPr>
            <p:nvPr/>
          </p:nvPicPr>
          <p:blipFill>
            <a:blip r:embed="rId45" cstate="print"/>
            <a:srcRect/>
            <a:stretch>
              <a:fillRect/>
            </a:stretch>
          </p:blipFill>
          <p:spPr bwMode="auto">
            <a:xfrm>
              <a:off x="3657600" y="3429000"/>
              <a:ext cx="304800" cy="228600"/>
            </a:xfrm>
            <a:prstGeom prst="rect">
              <a:avLst/>
            </a:prstGeom>
            <a:noFill/>
            <a:ln w="9525">
              <a:noFill/>
              <a:miter lim="800000"/>
              <a:headEnd/>
              <a:tailEnd/>
            </a:ln>
          </p:spPr>
        </p:pic>
        <p:pic>
          <p:nvPicPr>
            <p:cNvPr id="115" name="Picture 26"/>
            <p:cNvPicPr>
              <a:picLocks noChangeAspect="1" noChangeArrowheads="1"/>
            </p:cNvPicPr>
            <p:nvPr/>
          </p:nvPicPr>
          <p:blipFill>
            <a:blip r:embed="rId46" cstate="print"/>
            <a:srcRect/>
            <a:stretch>
              <a:fillRect/>
            </a:stretch>
          </p:blipFill>
          <p:spPr bwMode="auto">
            <a:xfrm>
              <a:off x="3962400" y="3429000"/>
              <a:ext cx="304800" cy="228600"/>
            </a:xfrm>
            <a:prstGeom prst="rect">
              <a:avLst/>
            </a:prstGeom>
            <a:noFill/>
            <a:ln w="9525">
              <a:noFill/>
              <a:miter lim="800000"/>
              <a:headEnd/>
              <a:tailEnd/>
            </a:ln>
          </p:spPr>
        </p:pic>
        <p:pic>
          <p:nvPicPr>
            <p:cNvPr id="116" name="Picture 27"/>
            <p:cNvPicPr>
              <a:picLocks noChangeAspect="1" noChangeArrowheads="1"/>
            </p:cNvPicPr>
            <p:nvPr/>
          </p:nvPicPr>
          <p:blipFill>
            <a:blip r:embed="rId47" cstate="print"/>
            <a:srcRect/>
            <a:stretch>
              <a:fillRect/>
            </a:stretch>
          </p:blipFill>
          <p:spPr bwMode="auto">
            <a:xfrm>
              <a:off x="4267200" y="3429000"/>
              <a:ext cx="304800" cy="228600"/>
            </a:xfrm>
            <a:prstGeom prst="rect">
              <a:avLst/>
            </a:prstGeom>
            <a:noFill/>
            <a:ln w="9525">
              <a:noFill/>
              <a:miter lim="800000"/>
              <a:headEnd/>
              <a:tailEnd/>
            </a:ln>
          </p:spPr>
        </p:pic>
        <p:pic>
          <p:nvPicPr>
            <p:cNvPr id="117" name="Picture 28"/>
            <p:cNvPicPr>
              <a:picLocks noChangeAspect="1" noChangeArrowheads="1"/>
            </p:cNvPicPr>
            <p:nvPr/>
          </p:nvPicPr>
          <p:blipFill>
            <a:blip r:embed="rId48" cstate="print"/>
            <a:srcRect/>
            <a:stretch>
              <a:fillRect/>
            </a:stretch>
          </p:blipFill>
          <p:spPr bwMode="auto">
            <a:xfrm>
              <a:off x="4572000" y="3429000"/>
              <a:ext cx="304800" cy="228600"/>
            </a:xfrm>
            <a:prstGeom prst="rect">
              <a:avLst/>
            </a:prstGeom>
            <a:noFill/>
            <a:ln w="9525">
              <a:noFill/>
              <a:miter lim="800000"/>
              <a:headEnd/>
              <a:tailEnd/>
            </a:ln>
          </p:spPr>
        </p:pic>
        <p:pic>
          <p:nvPicPr>
            <p:cNvPr id="118" name="Picture 29"/>
            <p:cNvPicPr>
              <a:picLocks noChangeAspect="1" noChangeArrowheads="1"/>
            </p:cNvPicPr>
            <p:nvPr/>
          </p:nvPicPr>
          <p:blipFill>
            <a:blip r:embed="rId49" cstate="print"/>
            <a:srcRect/>
            <a:stretch>
              <a:fillRect/>
            </a:stretch>
          </p:blipFill>
          <p:spPr bwMode="auto">
            <a:xfrm>
              <a:off x="4876800" y="3429000"/>
              <a:ext cx="304800" cy="228600"/>
            </a:xfrm>
            <a:prstGeom prst="rect">
              <a:avLst/>
            </a:prstGeom>
            <a:noFill/>
            <a:ln w="9525">
              <a:noFill/>
              <a:miter lim="800000"/>
              <a:headEnd/>
              <a:tailEnd/>
            </a:ln>
          </p:spPr>
        </p:pic>
        <p:pic>
          <p:nvPicPr>
            <p:cNvPr id="119" name="Picture 30"/>
            <p:cNvPicPr>
              <a:picLocks noChangeAspect="1" noChangeArrowheads="1"/>
            </p:cNvPicPr>
            <p:nvPr/>
          </p:nvPicPr>
          <p:blipFill>
            <a:blip r:embed="rId50" cstate="print"/>
            <a:srcRect/>
            <a:stretch>
              <a:fillRect/>
            </a:stretch>
          </p:blipFill>
          <p:spPr bwMode="auto">
            <a:xfrm>
              <a:off x="5181600" y="3429000"/>
              <a:ext cx="304800" cy="228600"/>
            </a:xfrm>
            <a:prstGeom prst="rect">
              <a:avLst/>
            </a:prstGeom>
            <a:noFill/>
            <a:ln w="9525">
              <a:noFill/>
              <a:miter lim="800000"/>
              <a:headEnd/>
              <a:tailEnd/>
            </a:ln>
          </p:spPr>
        </p:pic>
        <p:pic>
          <p:nvPicPr>
            <p:cNvPr id="120" name="Picture 31"/>
            <p:cNvPicPr>
              <a:picLocks noChangeAspect="1" noChangeArrowheads="1"/>
            </p:cNvPicPr>
            <p:nvPr/>
          </p:nvPicPr>
          <p:blipFill>
            <a:blip r:embed="rId51" cstate="print"/>
            <a:srcRect/>
            <a:stretch>
              <a:fillRect/>
            </a:stretch>
          </p:blipFill>
          <p:spPr bwMode="auto">
            <a:xfrm>
              <a:off x="3657600" y="3657600"/>
              <a:ext cx="304800" cy="228600"/>
            </a:xfrm>
            <a:prstGeom prst="rect">
              <a:avLst/>
            </a:prstGeom>
            <a:noFill/>
            <a:ln w="9525">
              <a:noFill/>
              <a:miter lim="800000"/>
              <a:headEnd/>
              <a:tailEnd/>
            </a:ln>
          </p:spPr>
        </p:pic>
        <p:pic>
          <p:nvPicPr>
            <p:cNvPr id="121" name="Picture 32"/>
            <p:cNvPicPr>
              <a:picLocks noChangeAspect="1" noChangeArrowheads="1"/>
            </p:cNvPicPr>
            <p:nvPr/>
          </p:nvPicPr>
          <p:blipFill>
            <a:blip r:embed="rId52" cstate="print"/>
            <a:srcRect/>
            <a:stretch>
              <a:fillRect/>
            </a:stretch>
          </p:blipFill>
          <p:spPr bwMode="auto">
            <a:xfrm>
              <a:off x="3962400" y="3657600"/>
              <a:ext cx="304800" cy="228600"/>
            </a:xfrm>
            <a:prstGeom prst="rect">
              <a:avLst/>
            </a:prstGeom>
            <a:noFill/>
            <a:ln w="9525">
              <a:noFill/>
              <a:miter lim="800000"/>
              <a:headEnd/>
              <a:tailEnd/>
            </a:ln>
          </p:spPr>
        </p:pic>
        <p:pic>
          <p:nvPicPr>
            <p:cNvPr id="122" name="Picture 33"/>
            <p:cNvPicPr>
              <a:picLocks noChangeAspect="1" noChangeArrowheads="1"/>
            </p:cNvPicPr>
            <p:nvPr/>
          </p:nvPicPr>
          <p:blipFill>
            <a:blip r:embed="rId53" cstate="print"/>
            <a:srcRect/>
            <a:stretch>
              <a:fillRect/>
            </a:stretch>
          </p:blipFill>
          <p:spPr bwMode="auto">
            <a:xfrm>
              <a:off x="4267200" y="3657600"/>
              <a:ext cx="304800" cy="228600"/>
            </a:xfrm>
            <a:prstGeom prst="rect">
              <a:avLst/>
            </a:prstGeom>
            <a:noFill/>
            <a:ln w="9525">
              <a:noFill/>
              <a:miter lim="800000"/>
              <a:headEnd/>
              <a:tailEnd/>
            </a:ln>
          </p:spPr>
        </p:pic>
        <p:pic>
          <p:nvPicPr>
            <p:cNvPr id="123" name="Picture 34"/>
            <p:cNvPicPr>
              <a:picLocks noChangeAspect="1" noChangeArrowheads="1"/>
            </p:cNvPicPr>
            <p:nvPr/>
          </p:nvPicPr>
          <p:blipFill>
            <a:blip r:embed="rId54" cstate="print"/>
            <a:srcRect/>
            <a:stretch>
              <a:fillRect/>
            </a:stretch>
          </p:blipFill>
          <p:spPr bwMode="auto">
            <a:xfrm>
              <a:off x="4572000" y="3657600"/>
              <a:ext cx="304800" cy="228600"/>
            </a:xfrm>
            <a:prstGeom prst="rect">
              <a:avLst/>
            </a:prstGeom>
            <a:noFill/>
            <a:ln w="9525">
              <a:noFill/>
              <a:miter lim="800000"/>
              <a:headEnd/>
              <a:tailEnd/>
            </a:ln>
          </p:spPr>
        </p:pic>
        <p:pic>
          <p:nvPicPr>
            <p:cNvPr id="124" name="Picture 35"/>
            <p:cNvPicPr>
              <a:picLocks noChangeAspect="1" noChangeArrowheads="1"/>
            </p:cNvPicPr>
            <p:nvPr/>
          </p:nvPicPr>
          <p:blipFill>
            <a:blip r:embed="rId55" cstate="print"/>
            <a:srcRect/>
            <a:stretch>
              <a:fillRect/>
            </a:stretch>
          </p:blipFill>
          <p:spPr bwMode="auto">
            <a:xfrm>
              <a:off x="4876800" y="3657600"/>
              <a:ext cx="304800" cy="228600"/>
            </a:xfrm>
            <a:prstGeom prst="rect">
              <a:avLst/>
            </a:prstGeom>
            <a:noFill/>
            <a:ln w="9525">
              <a:noFill/>
              <a:miter lim="800000"/>
              <a:headEnd/>
              <a:tailEnd/>
            </a:ln>
          </p:spPr>
        </p:pic>
        <p:pic>
          <p:nvPicPr>
            <p:cNvPr id="125" name="Picture 36"/>
            <p:cNvPicPr>
              <a:picLocks noChangeAspect="1" noChangeArrowheads="1"/>
            </p:cNvPicPr>
            <p:nvPr/>
          </p:nvPicPr>
          <p:blipFill>
            <a:blip r:embed="rId56" cstate="print"/>
            <a:srcRect/>
            <a:stretch>
              <a:fillRect/>
            </a:stretch>
          </p:blipFill>
          <p:spPr bwMode="auto">
            <a:xfrm>
              <a:off x="5181600" y="3657600"/>
              <a:ext cx="304800" cy="228600"/>
            </a:xfrm>
            <a:prstGeom prst="rect">
              <a:avLst/>
            </a:prstGeom>
            <a:noFill/>
            <a:ln w="9525">
              <a:noFill/>
              <a:miter lim="800000"/>
              <a:headEnd/>
              <a:tailEnd/>
            </a:ln>
          </p:spPr>
        </p:pic>
        <p:pic>
          <p:nvPicPr>
            <p:cNvPr id="126" name="Picture 37"/>
            <p:cNvPicPr>
              <a:picLocks noChangeAspect="1" noChangeArrowheads="1"/>
            </p:cNvPicPr>
            <p:nvPr/>
          </p:nvPicPr>
          <p:blipFill>
            <a:blip r:embed="rId57" cstate="print"/>
            <a:srcRect/>
            <a:stretch>
              <a:fillRect/>
            </a:stretch>
          </p:blipFill>
          <p:spPr bwMode="auto">
            <a:xfrm>
              <a:off x="3657600" y="3886200"/>
              <a:ext cx="304800" cy="228600"/>
            </a:xfrm>
            <a:prstGeom prst="rect">
              <a:avLst/>
            </a:prstGeom>
            <a:noFill/>
            <a:ln w="9525">
              <a:noFill/>
              <a:miter lim="800000"/>
              <a:headEnd/>
              <a:tailEnd/>
            </a:ln>
          </p:spPr>
        </p:pic>
        <p:pic>
          <p:nvPicPr>
            <p:cNvPr id="127" name="Picture 38"/>
            <p:cNvPicPr>
              <a:picLocks noChangeAspect="1" noChangeArrowheads="1"/>
            </p:cNvPicPr>
            <p:nvPr/>
          </p:nvPicPr>
          <p:blipFill>
            <a:blip r:embed="rId58" cstate="print"/>
            <a:srcRect/>
            <a:stretch>
              <a:fillRect/>
            </a:stretch>
          </p:blipFill>
          <p:spPr bwMode="auto">
            <a:xfrm>
              <a:off x="3962400" y="3886200"/>
              <a:ext cx="304800" cy="228600"/>
            </a:xfrm>
            <a:prstGeom prst="rect">
              <a:avLst/>
            </a:prstGeom>
            <a:noFill/>
            <a:ln w="9525">
              <a:noFill/>
              <a:miter lim="800000"/>
              <a:headEnd/>
              <a:tailEnd/>
            </a:ln>
          </p:spPr>
        </p:pic>
        <p:pic>
          <p:nvPicPr>
            <p:cNvPr id="128" name="Picture 39"/>
            <p:cNvPicPr>
              <a:picLocks noChangeAspect="1" noChangeArrowheads="1"/>
            </p:cNvPicPr>
            <p:nvPr/>
          </p:nvPicPr>
          <p:blipFill>
            <a:blip r:embed="rId59" cstate="print"/>
            <a:srcRect/>
            <a:stretch>
              <a:fillRect/>
            </a:stretch>
          </p:blipFill>
          <p:spPr bwMode="auto">
            <a:xfrm>
              <a:off x="4267200" y="3886200"/>
              <a:ext cx="304800" cy="228600"/>
            </a:xfrm>
            <a:prstGeom prst="rect">
              <a:avLst/>
            </a:prstGeom>
            <a:noFill/>
            <a:ln w="9525">
              <a:noFill/>
              <a:miter lim="800000"/>
              <a:headEnd/>
              <a:tailEnd/>
            </a:ln>
          </p:spPr>
        </p:pic>
        <p:pic>
          <p:nvPicPr>
            <p:cNvPr id="129" name="Picture 40"/>
            <p:cNvPicPr>
              <a:picLocks noChangeAspect="1" noChangeArrowheads="1"/>
            </p:cNvPicPr>
            <p:nvPr/>
          </p:nvPicPr>
          <p:blipFill>
            <a:blip r:embed="rId60" cstate="print"/>
            <a:srcRect/>
            <a:stretch>
              <a:fillRect/>
            </a:stretch>
          </p:blipFill>
          <p:spPr bwMode="auto">
            <a:xfrm>
              <a:off x="4572000" y="3886200"/>
              <a:ext cx="304800" cy="228600"/>
            </a:xfrm>
            <a:prstGeom prst="rect">
              <a:avLst/>
            </a:prstGeom>
            <a:noFill/>
            <a:ln w="9525">
              <a:noFill/>
              <a:miter lim="800000"/>
              <a:headEnd/>
              <a:tailEnd/>
            </a:ln>
          </p:spPr>
        </p:pic>
        <p:pic>
          <p:nvPicPr>
            <p:cNvPr id="130" name="Picture 41"/>
            <p:cNvPicPr>
              <a:picLocks noChangeAspect="1" noChangeArrowheads="1"/>
            </p:cNvPicPr>
            <p:nvPr/>
          </p:nvPicPr>
          <p:blipFill>
            <a:blip r:embed="rId61" cstate="print"/>
            <a:srcRect/>
            <a:stretch>
              <a:fillRect/>
            </a:stretch>
          </p:blipFill>
          <p:spPr bwMode="auto">
            <a:xfrm>
              <a:off x="4876800" y="3886200"/>
              <a:ext cx="304800" cy="228600"/>
            </a:xfrm>
            <a:prstGeom prst="rect">
              <a:avLst/>
            </a:prstGeom>
            <a:noFill/>
            <a:ln w="9525">
              <a:noFill/>
              <a:miter lim="800000"/>
              <a:headEnd/>
              <a:tailEnd/>
            </a:ln>
          </p:spPr>
        </p:pic>
        <p:pic>
          <p:nvPicPr>
            <p:cNvPr id="131" name="Picture 42"/>
            <p:cNvPicPr>
              <a:picLocks noChangeAspect="1" noChangeArrowheads="1"/>
            </p:cNvPicPr>
            <p:nvPr/>
          </p:nvPicPr>
          <p:blipFill>
            <a:blip r:embed="rId62" cstate="print"/>
            <a:srcRect/>
            <a:stretch>
              <a:fillRect/>
            </a:stretch>
          </p:blipFill>
          <p:spPr bwMode="auto">
            <a:xfrm>
              <a:off x="5181600" y="3886200"/>
              <a:ext cx="304800" cy="228600"/>
            </a:xfrm>
            <a:prstGeom prst="rect">
              <a:avLst/>
            </a:prstGeom>
            <a:noFill/>
            <a:ln w="9525">
              <a:noFill/>
              <a:miter lim="800000"/>
              <a:headEnd/>
              <a:tailEnd/>
            </a:ln>
          </p:spPr>
        </p:pic>
        <p:pic>
          <p:nvPicPr>
            <p:cNvPr id="132" name="Picture 45"/>
            <p:cNvPicPr>
              <a:picLocks noChangeAspect="1" noChangeArrowheads="1"/>
            </p:cNvPicPr>
            <p:nvPr/>
          </p:nvPicPr>
          <p:blipFill>
            <a:blip r:embed="rId63" cstate="print"/>
            <a:srcRect/>
            <a:stretch>
              <a:fillRect/>
            </a:stretch>
          </p:blipFill>
          <p:spPr bwMode="auto">
            <a:xfrm>
              <a:off x="3657600" y="2743200"/>
              <a:ext cx="1828800" cy="1371600"/>
            </a:xfrm>
            <a:prstGeom prst="rect">
              <a:avLst/>
            </a:prstGeom>
            <a:noFill/>
            <a:ln w="9525">
              <a:noFill/>
              <a:miter lim="800000"/>
              <a:headEnd/>
              <a:tailEnd/>
            </a:ln>
          </p:spPr>
        </p:pic>
      </p:grpSp>
      <p:sp>
        <p:nvSpPr>
          <p:cNvPr id="133" name="Rounded Rectangle 132"/>
          <p:cNvSpPr/>
          <p:nvPr/>
        </p:nvSpPr>
        <p:spPr>
          <a:xfrm>
            <a:off x="341554" y="3475033"/>
            <a:ext cx="8403238" cy="1173162"/>
          </a:xfrm>
          <a:prstGeom prst="roundRect">
            <a:avLst/>
          </a:prstGeom>
          <a:solidFill>
            <a:sysClr val="windowText" lastClr="000000">
              <a:lumMod val="95000"/>
              <a:lumOff val="5000"/>
            </a:sysClr>
          </a:solidFill>
          <a:ln w="25400" cap="flat" cmpd="sng" algn="ctr">
            <a:noFill/>
            <a:prstDash val="solid"/>
          </a:ln>
          <a:effectLst/>
        </p:spPr>
        <p:txBody>
          <a:bodyPr rtlCol="0" anchor="ctr"/>
          <a:lstStyle/>
          <a:p>
            <a:pPr algn="ctr">
              <a:defRPr/>
            </a:pPr>
            <a:r>
              <a:rPr lang="ru-RU" sz="2400" kern="0" dirty="0" smtClean="0">
                <a:solidFill>
                  <a:prstClr val="white">
                    <a:lumMod val="75000"/>
                  </a:prstClr>
                </a:solidFill>
                <a:latin typeface="Segoe"/>
              </a:rPr>
              <a:t>К </a:t>
            </a:r>
            <a:r>
              <a:rPr lang="en-US" sz="2400" kern="0" dirty="0" smtClean="0">
                <a:solidFill>
                  <a:prstClr val="white">
                    <a:lumMod val="75000"/>
                  </a:prstClr>
                </a:solidFill>
                <a:latin typeface="Segoe"/>
              </a:rPr>
              <a:t>2016 </a:t>
            </a:r>
            <a:r>
              <a:rPr lang="ru-RU" sz="2400" kern="0" dirty="0" smtClean="0">
                <a:solidFill>
                  <a:prstClr val="white">
                    <a:lumMod val="75000"/>
                  </a:prstClr>
                </a:solidFill>
                <a:latin typeface="Segoe"/>
              </a:rPr>
              <a:t>новый телескоп </a:t>
            </a:r>
            <a:r>
              <a:rPr lang="en-US" sz="2400" kern="0" dirty="0" smtClean="0">
                <a:solidFill>
                  <a:prstClr val="white">
                    <a:lumMod val="75000"/>
                  </a:prstClr>
                </a:solidFill>
                <a:latin typeface="Segoe"/>
              </a:rPr>
              <a:t>Large </a:t>
            </a:r>
            <a:r>
              <a:rPr lang="en-US" sz="2400" kern="0" dirty="0">
                <a:solidFill>
                  <a:prstClr val="white">
                    <a:lumMod val="75000"/>
                  </a:prstClr>
                </a:solidFill>
                <a:latin typeface="Segoe"/>
              </a:rPr>
              <a:t>Synoptic Survey </a:t>
            </a:r>
            <a:r>
              <a:rPr lang="ru-RU" sz="2400" kern="0" dirty="0" smtClean="0">
                <a:solidFill>
                  <a:prstClr val="white">
                    <a:lumMod val="75000"/>
                  </a:prstClr>
                </a:solidFill>
                <a:latin typeface="Segoe"/>
              </a:rPr>
              <a:t>в Китае планирует собрать </a:t>
            </a:r>
            <a:r>
              <a:rPr lang="en-US" sz="2400" kern="0" dirty="0" smtClean="0">
                <a:solidFill>
                  <a:prstClr val="white">
                    <a:lumMod val="75000"/>
                  </a:prstClr>
                </a:solidFill>
                <a:latin typeface="Segoe"/>
              </a:rPr>
              <a:t>140 </a:t>
            </a:r>
            <a:r>
              <a:rPr lang="ru-RU" sz="2400" kern="0" dirty="0" smtClean="0">
                <a:solidFill>
                  <a:prstClr val="white">
                    <a:lumMod val="75000"/>
                  </a:prstClr>
                </a:solidFill>
                <a:latin typeface="Segoe"/>
              </a:rPr>
              <a:t>терабайт за первые 5 дней – больше чем собрал </a:t>
            </a:r>
            <a:r>
              <a:rPr lang="en-US" sz="2400" kern="0" dirty="0" smtClean="0">
                <a:solidFill>
                  <a:prstClr val="white">
                    <a:lumMod val="75000"/>
                  </a:prstClr>
                </a:solidFill>
                <a:latin typeface="Segoe"/>
              </a:rPr>
              <a:t> </a:t>
            </a:r>
            <a:r>
              <a:rPr lang="en-US" sz="2400" kern="0" dirty="0">
                <a:solidFill>
                  <a:prstClr val="white">
                    <a:lumMod val="75000"/>
                  </a:prstClr>
                </a:solidFill>
                <a:latin typeface="Segoe"/>
              </a:rPr>
              <a:t>Sloan </a:t>
            </a:r>
            <a:r>
              <a:rPr lang="ru-RU" sz="2400" kern="0" dirty="0" smtClean="0">
                <a:solidFill>
                  <a:prstClr val="white">
                    <a:lumMod val="75000"/>
                  </a:prstClr>
                </a:solidFill>
                <a:latin typeface="Segoe"/>
              </a:rPr>
              <a:t>за 10 лет</a:t>
            </a:r>
            <a:r>
              <a:rPr lang="en-US" sz="2400" kern="0" dirty="0" smtClean="0">
                <a:solidFill>
                  <a:prstClr val="white">
                    <a:lumMod val="75000"/>
                  </a:prstClr>
                </a:solidFill>
                <a:latin typeface="Segoe"/>
              </a:rPr>
              <a:t>  </a:t>
            </a:r>
            <a:endParaRPr lang="en-US" sz="2400" kern="0" dirty="0">
              <a:solidFill>
                <a:prstClr val="white">
                  <a:lumMod val="75000"/>
                </a:prstClr>
              </a:solidFill>
              <a:latin typeface="Segoe"/>
            </a:endParaRPr>
          </a:p>
        </p:txBody>
      </p:sp>
      <p:sp>
        <p:nvSpPr>
          <p:cNvPr id="134" name="Rounded Rectangle 133"/>
          <p:cNvSpPr/>
          <p:nvPr/>
        </p:nvSpPr>
        <p:spPr>
          <a:xfrm>
            <a:off x="341554" y="1795254"/>
            <a:ext cx="8403238" cy="1233102"/>
          </a:xfrm>
          <a:prstGeom prst="roundRect">
            <a:avLst/>
          </a:prstGeom>
          <a:solidFill>
            <a:sysClr val="windowText" lastClr="000000">
              <a:lumMod val="95000"/>
              <a:lumOff val="5000"/>
            </a:sysClr>
          </a:solidFill>
          <a:ln w="25400" cap="flat" cmpd="sng" algn="ctr">
            <a:noFill/>
            <a:prstDash val="solid"/>
          </a:ln>
          <a:effectLst/>
        </p:spPr>
        <p:txBody>
          <a:bodyPr rtlCol="0" anchor="ctr"/>
          <a:lstStyle/>
          <a:p>
            <a:pPr algn="ctr">
              <a:defRPr/>
            </a:pPr>
            <a:r>
              <a:rPr lang="ru-RU" sz="2400" kern="0" dirty="0" smtClean="0">
                <a:solidFill>
                  <a:prstClr val="white">
                    <a:lumMod val="75000"/>
                  </a:prstClr>
                </a:solidFill>
                <a:latin typeface="Segoe"/>
              </a:rPr>
              <a:t>В </a:t>
            </a:r>
            <a:r>
              <a:rPr lang="en-US" sz="2400" kern="0" dirty="0" smtClean="0">
                <a:solidFill>
                  <a:prstClr val="white">
                    <a:lumMod val="75000"/>
                  </a:prstClr>
                </a:solidFill>
                <a:latin typeface="Segoe"/>
              </a:rPr>
              <a:t>2000 </a:t>
            </a:r>
            <a:r>
              <a:rPr lang="ru-RU" sz="2400" kern="0" dirty="0" smtClean="0">
                <a:solidFill>
                  <a:prstClr val="white">
                    <a:lumMod val="75000"/>
                  </a:prstClr>
                </a:solidFill>
                <a:latin typeface="Segoe"/>
              </a:rPr>
              <a:t>телескоп </a:t>
            </a:r>
            <a:r>
              <a:rPr lang="en-US" sz="2400" kern="0" dirty="0" smtClean="0">
                <a:solidFill>
                  <a:prstClr val="white">
                    <a:lumMod val="75000"/>
                  </a:prstClr>
                </a:solidFill>
                <a:latin typeface="Segoe"/>
              </a:rPr>
              <a:t>Sloan </a:t>
            </a:r>
            <a:r>
              <a:rPr lang="en-US" sz="2400" kern="0" dirty="0">
                <a:solidFill>
                  <a:prstClr val="white">
                    <a:lumMod val="75000"/>
                  </a:prstClr>
                </a:solidFill>
                <a:latin typeface="Segoe"/>
              </a:rPr>
              <a:t>Digital Sky Survey </a:t>
            </a:r>
            <a:r>
              <a:rPr lang="ru-RU" sz="2400" kern="0" dirty="0" smtClean="0">
                <a:solidFill>
                  <a:prstClr val="white">
                    <a:lumMod val="75000"/>
                  </a:prstClr>
                </a:solidFill>
                <a:latin typeface="Segoe"/>
              </a:rPr>
              <a:t>за первую неделю работы собрал больше данных чем было накоплено за всю историю астрономии</a:t>
            </a:r>
            <a:endParaRPr lang="en-US" sz="2400" kern="0" dirty="0">
              <a:solidFill>
                <a:prstClr val="white">
                  <a:lumMod val="75000"/>
                </a:prstClr>
              </a:solidFill>
              <a:latin typeface="Segoe"/>
            </a:endParaRPr>
          </a:p>
        </p:txBody>
      </p:sp>
      <p:sp>
        <p:nvSpPr>
          <p:cNvPr id="135" name="Rounded Rectangle 134"/>
          <p:cNvSpPr/>
          <p:nvPr/>
        </p:nvSpPr>
        <p:spPr>
          <a:xfrm>
            <a:off x="331060" y="5013325"/>
            <a:ext cx="8424226" cy="1006475"/>
          </a:xfrm>
          <a:prstGeom prst="roundRect">
            <a:avLst/>
          </a:prstGeom>
          <a:solidFill>
            <a:sysClr val="windowText" lastClr="000000">
              <a:lumMod val="95000"/>
              <a:lumOff val="5000"/>
            </a:sysClr>
          </a:solidFill>
          <a:ln w="25400" cap="flat" cmpd="sng" algn="ctr">
            <a:noFill/>
            <a:prstDash val="solid"/>
          </a:ln>
          <a:effectLst/>
        </p:spPr>
        <p:txBody>
          <a:bodyPr rtlCol="0" anchor="ctr"/>
          <a:lstStyle/>
          <a:p>
            <a:pPr algn="ctr">
              <a:defRPr/>
            </a:pPr>
            <a:r>
              <a:rPr lang="en-US" sz="2400" kern="0" dirty="0" smtClean="0">
                <a:solidFill>
                  <a:prstClr val="white">
                    <a:lumMod val="75000"/>
                  </a:prstClr>
                </a:solidFill>
                <a:latin typeface="Segoe"/>
              </a:rPr>
              <a:t>LHC </a:t>
            </a:r>
            <a:r>
              <a:rPr lang="ru-RU" sz="2400" kern="0" dirty="0" smtClean="0">
                <a:solidFill>
                  <a:prstClr val="white">
                    <a:lumMod val="75000"/>
                  </a:prstClr>
                </a:solidFill>
                <a:latin typeface="Segoe"/>
              </a:rPr>
              <a:t>в</a:t>
            </a:r>
            <a:r>
              <a:rPr lang="en-US" sz="2400" kern="0" dirty="0" smtClean="0">
                <a:solidFill>
                  <a:prstClr val="white">
                    <a:lumMod val="75000"/>
                  </a:prstClr>
                </a:solidFill>
                <a:latin typeface="Segoe"/>
              </a:rPr>
              <a:t> </a:t>
            </a:r>
            <a:r>
              <a:rPr lang="en-US" sz="2400" kern="0" dirty="0">
                <a:solidFill>
                  <a:prstClr val="white">
                    <a:lumMod val="75000"/>
                  </a:prstClr>
                </a:solidFill>
                <a:latin typeface="Segoe"/>
              </a:rPr>
              <a:t>CERN </a:t>
            </a:r>
            <a:r>
              <a:rPr lang="ru-RU" sz="2400" kern="0" dirty="0" smtClean="0">
                <a:solidFill>
                  <a:prstClr val="white">
                    <a:lumMod val="75000"/>
                  </a:prstClr>
                </a:solidFill>
                <a:latin typeface="Segoe"/>
              </a:rPr>
              <a:t>получает 40 терабайт данных за секунду</a:t>
            </a:r>
            <a:endParaRPr lang="en-US" sz="2400" kern="0" dirty="0">
              <a:solidFill>
                <a:prstClr val="white">
                  <a:lumMod val="75000"/>
                </a:prstClr>
              </a:solidFill>
              <a:latin typeface="Segoe"/>
            </a:endParaRPr>
          </a:p>
        </p:txBody>
      </p:sp>
      <p:sp>
        <p:nvSpPr>
          <p:cNvPr id="4" name="TextBox 3"/>
          <p:cNvSpPr txBox="1"/>
          <p:nvPr/>
        </p:nvSpPr>
        <p:spPr>
          <a:xfrm>
            <a:off x="3270179" y="270301"/>
            <a:ext cx="1911421" cy="830997"/>
          </a:xfrm>
          <a:prstGeom prst="rect">
            <a:avLst/>
          </a:prstGeom>
          <a:noFill/>
        </p:spPr>
        <p:txBody>
          <a:bodyPr wrap="none" rtlCol="0">
            <a:spAutoFit/>
          </a:bodyPr>
          <a:lstStyle/>
          <a:p>
            <a:r>
              <a:rPr lang="ru-RU" sz="4800" dirty="0" smtClean="0">
                <a:solidFill>
                  <a:srgbClr val="FFFF00"/>
                </a:solidFill>
              </a:rPr>
              <a:t>НАУКА</a:t>
            </a:r>
            <a:endParaRPr lang="en-US" sz="4800" dirty="0">
              <a:solidFill>
                <a:srgbClr val="FFFF00"/>
              </a:solidFill>
            </a:endParaRPr>
          </a:p>
        </p:txBody>
      </p:sp>
    </p:spTree>
    <p:extLst>
      <p:ext uri="{BB962C8B-B14F-4D97-AF65-F5344CB8AC3E}">
        <p14:creationId xmlns:p14="http://schemas.microsoft.com/office/powerpoint/2010/main" val="1916132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1000"/>
                                        <p:tgtEl>
                                          <p:spTgt spid="1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1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ISM FY11 GS keynote template 16x9_v4">
  <a:themeElements>
    <a:clrScheme name="PRISM_FY10_v01">
      <a:dk1>
        <a:srgbClr val="000000"/>
      </a:dk1>
      <a:lt1>
        <a:srgbClr val="FFFFFF"/>
      </a:lt1>
      <a:dk2>
        <a:srgbClr val="81BBE3"/>
      </a:dk2>
      <a:lt2>
        <a:srgbClr val="BBD3E7"/>
      </a:lt2>
      <a:accent1>
        <a:srgbClr val="429AD6"/>
      </a:accent1>
      <a:accent2>
        <a:srgbClr val="917B45"/>
      </a:accent2>
      <a:accent3>
        <a:srgbClr val="CF5E1F"/>
      </a:accent3>
      <a:accent4>
        <a:srgbClr val="5A9222"/>
      </a:accent4>
      <a:accent5>
        <a:srgbClr val="299297"/>
      </a:accent5>
      <a:accent6>
        <a:srgbClr val="7748B6"/>
      </a:accent6>
      <a:hlink>
        <a:srgbClr val="81BBE3"/>
      </a:hlink>
      <a:folHlink>
        <a:srgbClr val="81BBE3"/>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400" dirty="0" smtClean="0">
            <a:gradFill>
              <a:gsLst>
                <a:gs pos="0">
                  <a:srgbClr val="FFFFFF"/>
                </a:gs>
                <a:gs pos="100000">
                  <a:srgbClr val="FFFFFF"/>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lnSpc>
            <a:spcPct val="90000"/>
          </a:lnSpc>
          <a:defRPr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3F794C-4F8A-431E-B5B2-504667C60F92}"/>
</file>

<file path=customXml/itemProps2.xml><?xml version="1.0" encoding="utf-8"?>
<ds:datastoreItem xmlns:ds="http://schemas.openxmlformats.org/officeDocument/2006/customXml" ds:itemID="{2BF41BA4-EBAC-4073-9BEA-EFFF73F56652}"/>
</file>

<file path=customXml/itemProps3.xml><?xml version="1.0" encoding="utf-8"?>
<ds:datastoreItem xmlns:ds="http://schemas.openxmlformats.org/officeDocument/2006/customXml" ds:itemID="{1AF4971A-E72B-44C2-A725-5E5BD74E9C41}"/>
</file>

<file path=docProps/app.xml><?xml version="1.0" encoding="utf-8"?>
<Properties xmlns="http://schemas.openxmlformats.org/officeDocument/2006/extended-properties" xmlns:vt="http://schemas.openxmlformats.org/officeDocument/2006/docPropsVTypes">
  <Template/>
  <TotalTime>14422</TotalTime>
  <Words>5833</Words>
  <Application>Microsoft Macintosh PowerPoint</Application>
  <PresentationFormat>On-screen Show (4:3)</PresentationFormat>
  <Paragraphs>750</Paragraphs>
  <Slides>56</Slides>
  <Notes>34</Notes>
  <HiddenSlides>1</HiddenSlides>
  <MMClips>0</MMClips>
  <ScaleCrop>false</ScaleCrop>
  <HeadingPairs>
    <vt:vector size="6" baseType="variant">
      <vt:variant>
        <vt:lpstr>Theme</vt:lpstr>
      </vt:variant>
      <vt:variant>
        <vt:i4>2</vt:i4>
      </vt:variant>
      <vt:variant>
        <vt:lpstr>Embedded OLE Servers</vt:lpstr>
      </vt:variant>
      <vt:variant>
        <vt:i4>0</vt:i4>
      </vt:variant>
      <vt:variant>
        <vt:lpstr>Slide Titles</vt:lpstr>
      </vt:variant>
      <vt:variant>
        <vt:i4>56</vt:i4>
      </vt:variant>
    </vt:vector>
  </HeadingPairs>
  <TitlesOfParts>
    <vt:vector size="58" baseType="lpstr">
      <vt:lpstr>Office Theme</vt:lpstr>
      <vt:lpstr>PRISM FY11 GS keynote template 16x9_v4</vt:lpstr>
      <vt:lpstr>Управление в меняющемся мире   Большие данные, облака и вычисления</vt:lpstr>
      <vt:lpstr>О чем пойдет речь?</vt:lpstr>
      <vt:lpstr>Мир в котором мы живем</vt:lpstr>
      <vt:lpstr>PowerPoint Presentation</vt:lpstr>
      <vt:lpstr>Цикл Бойда</vt:lpstr>
      <vt:lpstr>Научный процесс и управление</vt:lpstr>
      <vt:lpstr>Четвертая парадигма в науке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HPC</vt:lpstr>
      <vt:lpstr>PowerPoint Presentation</vt:lpstr>
      <vt:lpstr>PowerPoint Presentation</vt:lpstr>
      <vt:lpstr>Данные и анализ</vt:lpstr>
      <vt:lpstr>PowerPoint Presentation</vt:lpstr>
      <vt:lpstr>PowerPoint Presentation</vt:lpstr>
      <vt:lpstr>Big Data и HPC</vt:lpstr>
      <vt:lpstr>Cloud или HSC (High Scalability Computing)</vt:lpstr>
      <vt:lpstr>PowerPoint Presentation</vt:lpstr>
      <vt:lpstr>PowerPoint Presentation</vt:lpstr>
      <vt:lpstr>Windows Azure</vt:lpstr>
      <vt:lpstr>Архитектура Azure и WS2008R2 Hyper-V похоже, но не одинаково</vt:lpstr>
      <vt:lpstr>PowerPoint Presentation</vt:lpstr>
      <vt:lpstr>Big Data Инновации</vt:lpstr>
      <vt:lpstr>Несовпадения компетенций</vt:lpstr>
      <vt:lpstr>ТЕХНОЛОГИИ</vt:lpstr>
      <vt:lpstr>PowerPoint Presentation</vt:lpstr>
      <vt:lpstr>PowerPoint Presentation</vt:lpstr>
      <vt:lpstr>PowerPoint Presentation</vt:lpstr>
      <vt:lpstr>Hadoop НА Windows Azure</vt:lpstr>
      <vt:lpstr>PowerPoint Presentation</vt:lpstr>
      <vt:lpstr>Сценарий обработки больших данных</vt:lpstr>
      <vt:lpstr>Анализ социальных сетей</vt:lpstr>
      <vt:lpstr>Microsoft Cloud Numerics</vt:lpstr>
      <vt:lpstr>Архитектура “Cloud Numerics”</vt:lpstr>
      <vt:lpstr>Сценарий работы “Cloud Numerics”</vt:lpstr>
      <vt:lpstr>Как выглядит код</vt:lpstr>
      <vt:lpstr>Пример: Анализ воздушного трафика по “живым” данным</vt:lpstr>
      <vt:lpstr>Пример: Анализ демографических данных из Azure Datamarket</vt:lpstr>
      <vt:lpstr>Анализ Больших Данных на Azure  ДЕМО  Модель Латентного Семантического Анализа</vt:lpstr>
      <vt:lpstr>Формулировка проблемы</vt:lpstr>
      <vt:lpstr>Решение: применить численные алгоритмы на Windows Azure</vt:lpstr>
      <vt:lpstr>Step 1: Загрузка документов в Azure Storage с использованием the Data Transfer Service</vt:lpstr>
      <vt:lpstr>Step 2: Сравнение частот терминов для каждого документа и сохранение в BLOB хранилище</vt:lpstr>
      <vt:lpstr>Step 3: Агрегация локальных словарей и создание глобального словаря</vt:lpstr>
      <vt:lpstr>Step 4: Развертывание распределенного приложения Microsoft.Numerics на HPC Cluster на Windows Azure</vt:lpstr>
      <vt:lpstr>Step 5: использование Microsoft.Numerics распределённого IO для чтения документов и формирования матриц терминов-документов</vt:lpstr>
      <vt:lpstr>Step 6: Вычисление svd на Microsoft.Numerics, и вычисление корреляционной матрицы</vt:lpstr>
      <vt:lpstr>Step 7: Пост процесс результатов и передача на рабочую станцию</vt:lpstr>
      <vt:lpstr>Резюме</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Numerics”  Building an easy to use scalable numerical library</dc:title>
  <dc:creator>Ronnie Hoogerwerf</dc:creator>
  <cp:lastModifiedBy>Andzhey Arshavskiy</cp:lastModifiedBy>
  <cp:revision>143</cp:revision>
  <dcterms:created xsi:type="dcterms:W3CDTF">2012-01-31T18:18:55Z</dcterms:created>
  <dcterms:modified xsi:type="dcterms:W3CDTF">2012-04-03T07:35:13Z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0x010100FA73AA01B4D1634CBDA2E333B4817ABB</vt:lpwstr>
  </property>
</Properties>
</file>